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9" r:id="rId1"/>
  </p:sldMasterIdLst>
  <p:notesMasterIdLst>
    <p:notesMasterId r:id="rId28"/>
  </p:notesMasterIdLst>
  <p:sldIdLst>
    <p:sldId id="256" r:id="rId2"/>
    <p:sldId id="288" r:id="rId3"/>
    <p:sldId id="281" r:id="rId4"/>
    <p:sldId id="274" r:id="rId5"/>
    <p:sldId id="260" r:id="rId6"/>
    <p:sldId id="275" r:id="rId7"/>
    <p:sldId id="276" r:id="rId8"/>
    <p:sldId id="277" r:id="rId9"/>
    <p:sldId id="279" r:id="rId10"/>
    <p:sldId id="280" r:id="rId11"/>
    <p:sldId id="268" r:id="rId12"/>
    <p:sldId id="272" r:id="rId13"/>
    <p:sldId id="282" r:id="rId14"/>
    <p:sldId id="263" r:id="rId15"/>
    <p:sldId id="265" r:id="rId16"/>
    <p:sldId id="266" r:id="rId17"/>
    <p:sldId id="267" r:id="rId18"/>
    <p:sldId id="289" r:id="rId19"/>
    <p:sldId id="269" r:id="rId20"/>
    <p:sldId id="270" r:id="rId21"/>
    <p:sldId id="271" r:id="rId22"/>
    <p:sldId id="273" r:id="rId23"/>
    <p:sldId id="283" r:id="rId24"/>
    <p:sldId id="286" r:id="rId25"/>
    <p:sldId id="287" r:id="rId26"/>
    <p:sldId id="285" r:id="rId27"/>
  </p:sldIdLst>
  <p:sldSz cx="9144000" cy="6858000" type="screen4x3"/>
  <p:notesSz cx="6858000" cy="9144000"/>
  <p:embeddedFontLst>
    <p:embeddedFont>
      <p:font typeface="Calibri Light" panose="020F0302020204030204" pitchFamily="34" charset="0"/>
      <p:regular r:id="rId29"/>
      <p: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微軟正黑體" panose="020B0604030504040204" pitchFamily="34" charset="-120"/>
      <p:regular r:id="rId35"/>
      <p:bold r:id="rId36"/>
    </p:embeddedFont>
    <p:embeddedFont>
      <p:font typeface="Trebuchet MS" panose="020B0603020202020204" pitchFamily="34" charset="0"/>
      <p:regular r:id="rId37"/>
      <p:bold r:id="rId38"/>
      <p:italic r:id="rId39"/>
      <p:boldItalic r:id="rId40"/>
    </p:embeddedFont>
    <p:embeddedFont>
      <p:font typeface="微軟正黑體" panose="020B0604030504040204" pitchFamily="34" charset="-120"/>
      <p:regular r:id="rId35"/>
      <p:bold r:id="rId36"/>
    </p:embeddedFont>
    <p:embeddedFont>
      <p:font typeface="Candara" panose="020E0502030303020204" pitchFamily="34" charset="0"/>
      <p:regular r:id="rId41"/>
      <p:bold r:id="rId42"/>
      <p:italic r:id="rId43"/>
      <p:boldItalic r:id="rId44"/>
    </p:embeddedFont>
    <p:embeddedFont>
      <p:font typeface="Open Sans" panose="02020500000000000000" charset="0"/>
      <p:regular r:id="rId45"/>
      <p:bold r:id="rId46"/>
      <p:italic r:id="rId47"/>
      <p:boldItalic r:id="rId48"/>
    </p:embeddedFont>
    <p:embeddedFont>
      <p:font typeface="Lucida Console" panose="020B0609040504020204" pitchFamily="49" charset="0"/>
      <p:regular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99"/>
    <a:srgbClr val="FFFFFF"/>
    <a:srgbClr val="00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235" autoAdjust="0"/>
  </p:normalViewPr>
  <p:slideViewPr>
    <p:cSldViewPr snapToGrid="0">
      <p:cViewPr>
        <p:scale>
          <a:sx n="79" d="100"/>
          <a:sy n="79" d="100"/>
        </p:scale>
        <p:origin x="1140" y="-1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8958084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zh.wikipedia.org/wiki/%E9%9B%B2%E7%AB%AF%E9%81%8B%E7%AE%97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zh.wikipedia.org/wiki/%E7%A4%BE%E4%BA%A4%E7%B6%B2%E8%B7%AF%E6%9C%8D%E5%8B%99" TargetMode="External"/><Relationship Id="rId4" Type="http://schemas.openxmlformats.org/officeDocument/2006/relationships/hyperlink" Target="https://zh.wikipedia.org/wiki/%E7%B6%B2%E9%A0%81%E7%80%8F%E8%A6%BD%E5%99%A8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2489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048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Char char="●"/>
            </a:pP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每</a:t>
            </a: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個月推出新版本</a:t>
            </a: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	</a:t>
            </a: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最主要的原因是</a:t>
            </a:r>
            <a:r>
              <a:rPr lang="en-US" alt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bug</a:t>
            </a: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很多</a:t>
            </a:r>
            <a:endParaRPr lang="en-US" altLang="zh-TW" sz="12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alt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	</a:t>
            </a:r>
            <a:r>
              <a:rPr 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歌曲</a:t>
            </a:r>
            <a:r>
              <a:rPr lang="zh-TW" sz="1200" dirty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不夠</a:t>
            </a:r>
            <a:r>
              <a:rPr 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多算一種，</a:t>
            </a: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大量資料操作太慢也會被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當作</a:t>
            </a: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一種</a:t>
            </a:r>
            <a:endParaRPr lang="en-US" altLang="zh-TW" sz="1200" dirty="0" smtClean="0"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alt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	</a:t>
            </a:r>
            <a:r>
              <a:rPr 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永遠</a:t>
            </a:r>
            <a:r>
              <a:rPr lang="zh-TW" sz="1200" dirty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都不會有改完的一天</a:t>
            </a:r>
            <a:r>
              <a:rPr 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r>
              <a:rPr lang="zh-TW" altLang="en-US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所以</a:t>
            </a:r>
            <a:r>
              <a:rPr 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必須</a:t>
            </a:r>
            <a:r>
              <a:rPr lang="zh-TW" sz="1200" dirty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一直不斷去優化</a:t>
            </a:r>
            <a:r>
              <a:rPr 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lang="en-US" altLang="zh-TW" sz="1200" dirty="0" smtClean="0"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alt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	</a:t>
            </a:r>
            <a:r>
              <a:rPr 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遇到</a:t>
            </a:r>
            <a:r>
              <a:rPr lang="zh-TW" sz="1200" dirty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嚴重的問題（例如危及客戶的個資外洩）需要緊急修復就會立刻更新版本</a:t>
            </a:r>
            <a:r>
              <a:rPr 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  <a:endParaRPr lang="en-US" altLang="zh-TW" sz="1200" dirty="0" smtClean="0"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endParaRPr lang="en-US" altLang="zh-TW" sz="1200" dirty="0" smtClean="0"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048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Char char="●"/>
            </a:pPr>
            <a:r>
              <a:rPr lang="zh-TW" altLang="zh-TW" sz="1200" dirty="0" smtClean="0"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花費高昂成本</a:t>
            </a:r>
            <a:endParaRPr lang="en-US" altLang="zh-TW" sz="1200" dirty="0" smtClean="0"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609600" marR="0" lvl="1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icrosoft JhengHei"/>
              <a:buNone/>
              <a:tabLst/>
              <a:defRPr/>
            </a:pPr>
            <a:r>
              <a:rPr lang="en-US" alt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	</a:t>
            </a:r>
            <a:r>
              <a:rPr lang="zh-TW" alt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(刷牙理論)</a:t>
            </a:r>
            <a:endParaRPr lang="en-US" altLang="zh-TW" sz="1200" dirty="0" smtClean="0"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152400" lvl="0" indent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None/>
            </a:pPr>
            <a:r>
              <a:rPr lang="en-US" alt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	</a:t>
            </a:r>
            <a:r>
              <a:rPr lang="zh-TW" alt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成本很高，</a:t>
            </a: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即使</a:t>
            </a:r>
            <a:r>
              <a:rPr lang="zh-TW" alt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花費時間、金錢、人力都要做</a:t>
            </a:r>
            <a:endParaRPr lang="en-US" altLang="zh-TW" sz="12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152400" lvl="0" indent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None/>
            </a:pPr>
            <a:r>
              <a:rPr lang="en-US" alt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	</a:t>
            </a:r>
            <a:r>
              <a:rPr lang="zh-TW" alt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因為要是出現了更嚴重的bug會帶來更多的損失。</a:t>
            </a:r>
            <a:endParaRPr lang="en-US" altLang="zh-TW" sz="12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698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endParaRPr lang="zh-TW" sz="1200" dirty="0"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048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Char char="●"/>
            </a:pPr>
            <a:r>
              <a:rPr lang="zh-TW" sz="1200" dirty="0" smtClean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開發</a:t>
            </a:r>
            <a:r>
              <a:rPr lang="zh-TW" sz="1200" dirty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方式：XDDDD(e</a:t>
            </a:r>
            <a:r>
              <a:rPr lang="zh-TW" sz="1200" b="1" dirty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X</a:t>
            </a:r>
            <a:r>
              <a:rPr lang="zh-TW" sz="1200" dirty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treme </a:t>
            </a:r>
            <a:r>
              <a:rPr lang="zh-TW" sz="1200" b="1" dirty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D</a:t>
            </a:r>
            <a:r>
              <a:rPr lang="zh-TW" sz="1200" dirty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ue </a:t>
            </a:r>
            <a:r>
              <a:rPr lang="zh-TW" sz="1200" b="1" dirty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D</a:t>
            </a:r>
            <a:r>
              <a:rPr lang="zh-TW" sz="1200" dirty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ate </a:t>
            </a:r>
            <a:r>
              <a:rPr lang="zh-TW" sz="1200" b="1" dirty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D</a:t>
            </a:r>
            <a:r>
              <a:rPr lang="zh-TW" sz="1200" dirty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riven </a:t>
            </a:r>
            <a:r>
              <a:rPr lang="zh-TW" sz="1200" b="1" dirty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D</a:t>
            </a:r>
            <a:r>
              <a:rPr lang="zh-TW" sz="1200" dirty="0"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evelopment)</a:t>
            </a:r>
          </a:p>
          <a:p>
            <a:pPr lvl="0" indent="3873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altLang="zh-TW" sz="1200" dirty="0" smtClean="0">
                <a:solidFill>
                  <a:srgbClr val="1D2129"/>
                </a:solidFill>
                <a:highlight>
                  <a:srgbClr val="FFFFFF"/>
                </a:highlight>
              </a:rPr>
              <a:t>What </a:t>
            </a:r>
            <a:r>
              <a:rPr lang="zh-TW" sz="1200" dirty="0" smtClean="0">
                <a:solidFill>
                  <a:srgbClr val="1D2129"/>
                </a:solidFill>
                <a:highlight>
                  <a:srgbClr val="FFFFFF"/>
                </a:highlight>
              </a:rPr>
              <a:t>做</a:t>
            </a:r>
            <a:r>
              <a:rPr lang="zh-TW" sz="1200" dirty="0">
                <a:solidFill>
                  <a:srgbClr val="1D2129"/>
                </a:solidFill>
                <a:highlight>
                  <a:srgbClr val="FFFFFF"/>
                </a:highlight>
              </a:rPr>
              <a:t>什麼都不知道</a:t>
            </a:r>
            <a:r>
              <a:rPr lang="zh-TW" sz="1200" dirty="0" smtClean="0">
                <a:solidFill>
                  <a:srgbClr val="1D2129"/>
                </a:solidFill>
                <a:highlight>
                  <a:srgbClr val="FFFFFF"/>
                </a:highlight>
              </a:rPr>
              <a:t>，</a:t>
            </a:r>
            <a:r>
              <a:rPr lang="en-US" altLang="zh-TW" sz="1200" dirty="0" smtClean="0">
                <a:solidFill>
                  <a:srgbClr val="1D2129"/>
                </a:solidFill>
                <a:highlight>
                  <a:srgbClr val="FFFFFF"/>
                </a:highlight>
              </a:rPr>
              <a:t>How </a:t>
            </a:r>
            <a:r>
              <a:rPr lang="zh-TW" sz="1200" dirty="0" smtClean="0">
                <a:solidFill>
                  <a:srgbClr val="1D2129"/>
                </a:solidFill>
                <a:highlight>
                  <a:srgbClr val="FFFFFF"/>
                </a:highlight>
              </a:rPr>
              <a:t>怎麼</a:t>
            </a:r>
            <a:r>
              <a:rPr lang="zh-TW" sz="1200" dirty="0">
                <a:solidFill>
                  <a:srgbClr val="1D2129"/>
                </a:solidFill>
                <a:highlight>
                  <a:srgbClr val="FFFFFF"/>
                </a:highlight>
              </a:rPr>
              <a:t>做也不知道</a:t>
            </a:r>
            <a:r>
              <a:rPr lang="zh-TW" sz="1200" dirty="0" smtClean="0">
                <a:solidFill>
                  <a:srgbClr val="1D2129"/>
                </a:solidFill>
                <a:highlight>
                  <a:srgbClr val="FFFFFF"/>
                </a:highlight>
              </a:rPr>
              <a:t>，</a:t>
            </a:r>
            <a:r>
              <a:rPr lang="en-US" altLang="zh-TW" sz="1200" dirty="0" smtClean="0">
                <a:solidFill>
                  <a:srgbClr val="1D2129"/>
                </a:solidFill>
                <a:highlight>
                  <a:srgbClr val="FFFFFF"/>
                </a:highlight>
              </a:rPr>
              <a:t>Due </a:t>
            </a:r>
            <a:r>
              <a:rPr lang="zh-TW" sz="1200" dirty="0" smtClean="0">
                <a:solidFill>
                  <a:srgbClr val="1D2129"/>
                </a:solidFill>
                <a:highlight>
                  <a:srgbClr val="FFFFFF"/>
                </a:highlight>
              </a:rPr>
              <a:t>先</a:t>
            </a:r>
            <a:r>
              <a:rPr lang="zh-TW" sz="1200" dirty="0">
                <a:solidFill>
                  <a:srgbClr val="1D2129"/>
                </a:solidFill>
                <a:highlight>
                  <a:srgbClr val="FFFFFF"/>
                </a:highlight>
              </a:rPr>
              <a:t>壓一個出貨時間在說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55598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接下來進入我們的主軸啦！</a:t>
            </a:r>
            <a:endParaRPr lang="en-US" altLang="zh-TW" dirty="0" smtClean="0"/>
          </a:p>
          <a:p>
            <a:r>
              <a:rPr lang="en-US" altLang="zh-TW" dirty="0" smtClean="0"/>
              <a:t>KKBOX</a:t>
            </a:r>
            <a:r>
              <a:rPr lang="zh-TW" altLang="en-US" dirty="0" smtClean="0"/>
              <a:t>透過</a:t>
            </a:r>
            <a:r>
              <a:rPr lang="zh-TW" altLang="en-US" dirty="0" smtClean="0"/>
              <a:t>不斷的</a:t>
            </a:r>
            <a:r>
              <a:rPr lang="en-US" altLang="zh-TW" dirty="0" smtClean="0"/>
              <a:t>”</a:t>
            </a:r>
            <a:r>
              <a:rPr lang="zh-TW" altLang="en-US" dirty="0" smtClean="0"/>
              <a:t>測試</a:t>
            </a:r>
            <a:r>
              <a:rPr lang="en-US" altLang="zh-TW" dirty="0" smtClean="0"/>
              <a:t>”</a:t>
            </a:r>
            <a:r>
              <a:rPr lang="zh-TW" altLang="en-US" dirty="0" smtClean="0"/>
              <a:t>來做維護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026696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那他們的維護方向</a:t>
            </a:r>
            <a:endParaRPr lang="en-US" altLang="zh-TW" sz="11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不同於一般專案的維護，產品維護是</a:t>
            </a:r>
            <a:r>
              <a:rPr lang="zh-TW" alt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主動考量使用者的</a:t>
            </a:r>
            <a:r>
              <a:rPr lang="zh-TW" alt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需求</a:t>
            </a:r>
            <a:endParaRPr lang="en-US" altLang="zh-TW" sz="11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找到</a:t>
            </a:r>
            <a:r>
              <a:rPr lang="zh-TW" alt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新目標、推出新版本</a:t>
            </a:r>
            <a:r>
              <a:rPr lang="en-US" altLang="zh-TW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產品不斷地改</a:t>
            </a:r>
            <a:r>
              <a:rPr lang="en-US" altLang="zh-TW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1.0 -&gt; 2.0</a:t>
            </a:r>
            <a:r>
              <a:rPr lang="en-US" altLang="zh-TW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大約</a:t>
            </a:r>
            <a:r>
              <a:rPr lang="zh-TW" alt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每個月會推出一次</a:t>
            </a:r>
            <a:r>
              <a:rPr lang="zh-TW" altLang="en-US" sz="11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新版</a:t>
            </a:r>
            <a:endParaRPr lang="zh-TW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1100" b="1" dirty="0" smtClean="0"/>
              <a:t>在世出新版本之前</a:t>
            </a:r>
            <a:r>
              <a:rPr lang="zh-TW" altLang="en-US" sz="1100" b="1" dirty="0" smtClean="0"/>
              <a:t>要層層</a:t>
            </a:r>
            <a:r>
              <a:rPr lang="zh-TW" altLang="en-US" sz="1100" b="1" dirty="0" smtClean="0"/>
              <a:t>把關</a:t>
            </a:r>
            <a:endParaRPr lang="en-US" altLang="zh-TW" sz="1100" b="1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1100" b="1" dirty="0" smtClean="0"/>
              <a:t>不然</a:t>
            </a:r>
            <a:r>
              <a:rPr lang="zh-TW" altLang="en-US" sz="1100" b="1" dirty="0" smtClean="0"/>
              <a:t>發生重大錯誤</a:t>
            </a:r>
            <a:r>
              <a:rPr lang="en-US" altLang="zh-TW" sz="1100" b="1" dirty="0" smtClean="0"/>
              <a:t>,</a:t>
            </a:r>
            <a:r>
              <a:rPr lang="zh-TW" altLang="en-US" sz="1100" b="1" dirty="0" smtClean="0"/>
              <a:t>將導致信譽一夕間破產</a:t>
            </a:r>
            <a:r>
              <a:rPr lang="zh-TW" altLang="en-US" sz="1100" b="1" dirty="0" smtClean="0"/>
              <a:t>。</a:t>
            </a:r>
            <a:endParaRPr lang="en-US" altLang="zh-TW" sz="1100" b="1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1100" b="1" dirty="0" smtClean="0"/>
              <a:t>有</a:t>
            </a:r>
            <a:r>
              <a:rPr lang="zh-TW" altLang="en-US" sz="1100" b="1" dirty="0" smtClean="0"/>
              <a:t>嚴重</a:t>
            </a:r>
            <a:r>
              <a:rPr lang="en-US" altLang="zh-TW" sz="1100" b="1" dirty="0" smtClean="0"/>
              <a:t>bug</a:t>
            </a:r>
            <a:r>
              <a:rPr lang="zh-TW" altLang="en-US" sz="1100" b="1" dirty="0" smtClean="0"/>
              <a:t>須立即釋出補救的版本</a:t>
            </a:r>
            <a:endParaRPr lang="en-US" altLang="zh-TW" sz="1100" b="1" dirty="0" smtClean="0"/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40402059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139700" lvl="0" indent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None/>
            </a:pPr>
            <a:r>
              <a:rPr lang="zh-TW" altLang="en-US" sz="14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有鑑於測試是他們維護的主軸</a:t>
            </a:r>
            <a:endParaRPr lang="en-US" altLang="zh-TW" sz="14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139700" lvl="0" indent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None/>
            </a:pPr>
            <a:r>
              <a:rPr lang="zh-TW" altLang="en-US" sz="14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他們測試的項目分成兩大類</a:t>
            </a:r>
            <a:endParaRPr lang="en-US" altLang="zh-TW" sz="14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Char char="★"/>
            </a:pPr>
            <a:r>
              <a:rPr lang="zh-TW" sz="14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Server </a:t>
            </a:r>
            <a:r>
              <a:rPr lang="zh-TW" sz="1400" dirty="0">
                <a:latin typeface="Microsoft JhengHei"/>
                <a:ea typeface="Microsoft JhengHei"/>
                <a:cs typeface="Microsoft JhengHei"/>
                <a:sym typeface="Microsoft JhengHei"/>
              </a:rPr>
              <a:t>：線上精選推薦、搜尋，跟網路有關的功能</a:t>
            </a:r>
          </a:p>
          <a:p>
            <a:pPr marL="457200" lvl="0" indent="-3175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Char char="★"/>
            </a:pPr>
            <a:r>
              <a:rPr lang="zh-TW" sz="1400" dirty="0">
                <a:latin typeface="Microsoft JhengHei"/>
                <a:ea typeface="Microsoft JhengHei"/>
                <a:cs typeface="Microsoft JhengHei"/>
                <a:sym typeface="Microsoft JhengHei"/>
              </a:rPr>
              <a:t>local：喜歡的可以新增到自己的歌單庫，能離線使用的功能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4724010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dirty="0" smtClean="0"/>
              <a:t>測試方法分成三種</a:t>
            </a:r>
            <a:endParaRPr lang="en-US" altLang="zh-TW" dirty="0" smtClean="0"/>
          </a:p>
          <a:p>
            <a:pPr lvl="0">
              <a:spcBef>
                <a:spcPts val="0"/>
              </a:spcBef>
              <a:buNone/>
            </a:pPr>
            <a:r>
              <a:rPr lang="zh-TW" altLang="en-US" dirty="0" smtClean="0"/>
              <a:t>這些課堂上都有提到</a:t>
            </a:r>
            <a:endParaRPr lang="en-US" altLang="zh-TW" dirty="0" smtClean="0"/>
          </a:p>
          <a:p>
            <a:pPr lvl="0">
              <a:spcBef>
                <a:spcPts val="0"/>
              </a:spcBef>
              <a:buNone/>
            </a:pPr>
            <a:r>
              <a:rPr lang="zh-TW" altLang="en-US" dirty="0" smtClean="0"/>
              <a:t>接下來我們一項一項說明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51791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第一種是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018935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有哪修東西是做白箱測試的呢？</a:t>
            </a:r>
            <a:endParaRPr lang="en-US" altLang="zh-TW" dirty="0" smtClean="0"/>
          </a:p>
          <a:p>
            <a:r>
              <a:rPr lang="zh-TW" altLang="en-US" dirty="0" smtClean="0"/>
              <a:t>舉例來說，他們會用白箱來測音樂撥放邏輯跟新增刪除等等的功能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675152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在座白箱測試的時候會依照</a:t>
            </a:r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AAA</a:t>
            </a:r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原則</a:t>
            </a:r>
            <a:endParaRPr lang="en-US" altLang="zh-TW" sz="11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什麼是</a:t>
            </a:r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AAA</a:t>
            </a:r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原則呢？</a:t>
            </a:r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AAA</a:t>
            </a:r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分別代表</a:t>
            </a:r>
            <a:endParaRPr lang="en-US" altLang="zh-TW" sz="11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</a:t>
            </a:r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先設定我們在這次測試中，所預期的結果</a:t>
            </a:r>
          </a:p>
          <a:p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Act: </a:t>
            </a:r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就是我們想要測試的 </a:t>
            </a:r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 </a:t>
            </a:r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 </a:t>
            </a:r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</a:t>
            </a:r>
          </a:p>
          <a:p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Assert: </a:t>
            </a:r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確認在 </a:t>
            </a:r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 </a:t>
            </a:r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發生後，確認在執行了想要測試 </a:t>
            </a:r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 </a:t>
            </a:r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 </a:t>
            </a:r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 </a:t>
            </a:r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後，的確符合我們在 </a:t>
            </a:r>
            <a:r>
              <a:rPr lang="en-US" altLang="zh-TW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Arrange </a:t>
            </a:r>
            <a:r>
              <a:rPr lang="zh-TW" altLang="en-US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階段設定的目標</a:t>
            </a:r>
          </a:p>
        </p:txBody>
      </p:sp>
    </p:spTree>
    <p:extLst>
      <p:ext uri="{BB962C8B-B14F-4D97-AF65-F5344CB8AC3E}">
        <p14:creationId xmlns:p14="http://schemas.microsoft.com/office/powerpoint/2010/main" val="14257164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舉個例子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118711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100" dirty="0" smtClean="0"/>
              <a:t>再來是黑箱測試</a:t>
            </a:r>
            <a:endParaRPr lang="en-US" altLang="zh-TW" sz="1100" dirty="0" smtClean="0"/>
          </a:p>
          <a:p>
            <a:r>
              <a:rPr lang="zh-TW" altLang="en-US" sz="1100" dirty="0" smtClean="0"/>
              <a:t>看設計師所設計的</a:t>
            </a:r>
            <a:r>
              <a:rPr lang="en-US" altLang="zh-TW" sz="1100" dirty="0" smtClean="0"/>
              <a:t>UI</a:t>
            </a:r>
            <a:r>
              <a:rPr lang="zh-TW" altLang="en-US" sz="1100" dirty="0" smtClean="0"/>
              <a:t>有沒有正確顯示</a:t>
            </a:r>
            <a:endParaRPr lang="en-US" altLang="zh-TW" sz="1100" dirty="0" smtClean="0"/>
          </a:p>
          <a:p>
            <a:r>
              <a:rPr lang="zh-TW" altLang="en-US" sz="1100" dirty="0" smtClean="0"/>
              <a:t>模擬使用者情境來做測試</a:t>
            </a:r>
            <a:endParaRPr lang="en-US" altLang="zh-TW" sz="1100" dirty="0" smtClean="0"/>
          </a:p>
          <a:p>
            <a:r>
              <a:rPr lang="en-US" altLang="zh-TW" sz="1100" dirty="0" smtClean="0"/>
              <a:t>End-to-End </a:t>
            </a:r>
            <a:r>
              <a:rPr lang="en-US" altLang="zh-TW" sz="1100" dirty="0" smtClean="0"/>
              <a:t>test : </a:t>
            </a:r>
            <a:r>
              <a:rPr lang="zh-TW" altLang="en-US" sz="1100" dirty="0" smtClean="0"/>
              <a:t>測試流程是否從開始到結束都有照著設計的步驟來走</a:t>
            </a:r>
            <a:endParaRPr lang="en-US" altLang="zh-TW" sz="1100" baseline="0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68442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我們可以看到右手邊楊先生的</a:t>
            </a:r>
            <a:r>
              <a:rPr lang="en-US" altLang="zh-TW" dirty="0" err="1" smtClean="0"/>
              <a:t>github</a:t>
            </a:r>
            <a:r>
              <a:rPr lang="zh-TW" altLang="en-US" dirty="0" smtClean="0"/>
              <a:t>有</a:t>
            </a:r>
            <a:r>
              <a:rPr lang="en-US" altLang="zh-TW" dirty="0" smtClean="0"/>
              <a:t>279</a:t>
            </a:r>
            <a:r>
              <a:rPr lang="zh-TW" altLang="en-US" dirty="0" smtClean="0"/>
              <a:t>個追蹤者、</a:t>
            </a:r>
            <a:r>
              <a:rPr lang="en-US" altLang="zh-TW" dirty="0" smtClean="0"/>
              <a:t>89</a:t>
            </a:r>
            <a:r>
              <a:rPr lang="zh-TW" altLang="en-US" dirty="0" smtClean="0"/>
              <a:t>個星星，代表他在</a:t>
            </a:r>
            <a:r>
              <a:rPr lang="en-US" altLang="zh-TW" dirty="0" err="1" smtClean="0"/>
              <a:t>github</a:t>
            </a:r>
            <a:r>
              <a:rPr lang="zh-TW" altLang="en-US" dirty="0" smtClean="0"/>
              <a:t>上活躍許久，是相當資深的工程師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418939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第三個是靜態分析</a:t>
            </a:r>
            <a:endParaRPr lang="en-US" altLang="zh-TW" dirty="0" smtClean="0"/>
          </a:p>
          <a:p>
            <a:r>
              <a:rPr lang="zh-TW" altLang="en-US" dirty="0" smtClean="0"/>
              <a:t>楊先生覺得靜態分析很適合新創公司，因為只需要一台機器成本不高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479131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 smtClean="0"/>
              <a:t>他們用三種工具來做靜態分析測試，分別為</a:t>
            </a:r>
            <a:endParaRPr lang="en-US" altLang="zh-TW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1</a:t>
            </a:r>
            <a:r>
              <a:rPr lang="en-US" altLang="zh-TW" dirty="0" smtClean="0"/>
              <a:t>. LLVM</a:t>
            </a:r>
            <a:r>
              <a:rPr lang="zh-TW" altLang="en-US" dirty="0" smtClean="0"/>
              <a:t>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opensource</a:t>
            </a:r>
            <a:r>
              <a:rPr lang="zh-TW" altLang="en-US" dirty="0" smtClean="0"/>
              <a:t>專案</a:t>
            </a:r>
            <a:r>
              <a:rPr lang="en-US" altLang="zh-TW" dirty="0" smtClean="0"/>
              <a:t>, scan build </a:t>
            </a:r>
            <a:r>
              <a:rPr lang="zh-TW" altLang="en-US" dirty="0" smtClean="0"/>
              <a:t>用來跑分析的</a:t>
            </a:r>
            <a:r>
              <a:rPr lang="en-US" altLang="zh-TW" dirty="0" smtClean="0"/>
              <a:t>high-level</a:t>
            </a:r>
            <a:r>
              <a:rPr lang="zh-TW" altLang="en-US" dirty="0" smtClean="0"/>
              <a:t> </a:t>
            </a:r>
            <a:r>
              <a:rPr lang="en-US" altLang="zh-TW" dirty="0" smtClean="0"/>
              <a:t>command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line</a:t>
            </a:r>
            <a:endParaRPr lang="zh-TW" altLang="en-US" dirty="0" smtClean="0"/>
          </a:p>
          <a:p>
            <a:r>
              <a:rPr lang="en-US" altLang="zh-TW" dirty="0" smtClean="0"/>
              <a:t>2.</a:t>
            </a:r>
            <a:r>
              <a:rPr lang="en-US" altLang="zh-TW" baseline="0" dirty="0" smtClean="0"/>
              <a:t> </a:t>
            </a:r>
            <a:r>
              <a:rPr lang="zh-TW" altLang="en-US" baseline="0" dirty="0" smtClean="0"/>
              <a:t>在</a:t>
            </a:r>
            <a:r>
              <a:rPr lang="en-US" altLang="zh-TW" baseline="0" dirty="0" smtClean="0"/>
              <a:t>IOS</a:t>
            </a:r>
            <a:r>
              <a:rPr lang="zh-TW" altLang="en-US" baseline="0" dirty="0" smtClean="0"/>
              <a:t>新版本的裝置上，可能會使用新的</a:t>
            </a:r>
            <a:r>
              <a:rPr lang="en-US" altLang="zh-TW" baseline="0" dirty="0" smtClean="0"/>
              <a:t>API</a:t>
            </a:r>
            <a:r>
              <a:rPr lang="zh-TW" altLang="en-US" baseline="0" dirty="0" smtClean="0"/>
              <a:t>，但這個</a:t>
            </a:r>
            <a:r>
              <a:rPr lang="en-US" altLang="zh-TW" baseline="0" dirty="0" smtClean="0"/>
              <a:t>API</a:t>
            </a:r>
            <a:r>
              <a:rPr lang="zh-TW" altLang="en-US" baseline="0" dirty="0" smtClean="0"/>
              <a:t>在舊裝置上會不相容，因此要做這個檢查</a:t>
            </a:r>
            <a:endParaRPr lang="en-US" altLang="zh-TW" baseline="0" dirty="0" smtClean="0"/>
          </a:p>
          <a:p>
            <a:r>
              <a:rPr lang="en-US" altLang="zh-TW" baseline="0" dirty="0" smtClean="0"/>
              <a:t>3. </a:t>
            </a:r>
            <a:r>
              <a:rPr lang="zh-TW" altLang="en-US" baseline="0" dirty="0" smtClean="0"/>
              <a:t>阻止複製</a:t>
            </a:r>
            <a:r>
              <a:rPr lang="en-US" altLang="zh-TW" baseline="0" dirty="0" smtClean="0"/>
              <a:t>code</a:t>
            </a:r>
            <a:r>
              <a:rPr lang="zh-TW" altLang="en-US" baseline="0" dirty="0" smtClean="0"/>
              <a:t>的不良行為</a:t>
            </a:r>
            <a:r>
              <a:rPr lang="en-US" altLang="zh-TW" baseline="0" dirty="0" smtClean="0"/>
              <a:t>XD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25287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其實單元測試的工具很多，但他們偏好使用蘋果原廠的，也就是</a:t>
            </a:r>
            <a:r>
              <a:rPr lang="en-US" altLang="zh-TW" dirty="0" err="1" smtClean="0"/>
              <a:t>Xctest</a:t>
            </a:r>
            <a:r>
              <a:rPr lang="zh-TW" altLang="en-US" dirty="0" smtClean="0"/>
              <a:t>，他們拿來做</a:t>
            </a:r>
            <a:r>
              <a:rPr lang="en-US" altLang="zh-TW" dirty="0" smtClean="0"/>
              <a:t>UI</a:t>
            </a:r>
            <a:r>
              <a:rPr lang="zh-TW" altLang="en-US" dirty="0" smtClean="0"/>
              <a:t>測試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123866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TW" altLang="en-US" sz="11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單元測試也會做持續整合使用的工具是</a:t>
            </a:r>
            <a:r>
              <a:rPr lang="en-US" altLang="zh-TW" sz="11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Jenkins</a:t>
            </a:r>
          </a:p>
        </p:txBody>
      </p:sp>
    </p:spTree>
    <p:extLst>
      <p:ext uri="{BB962C8B-B14F-4D97-AF65-F5344CB8AC3E}">
        <p14:creationId xmlns:p14="http://schemas.microsoft.com/office/powerpoint/2010/main" val="38053175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辦公室環境</a:t>
            </a:r>
            <a:endParaRPr lang="en-US" altLang="zh-TW" dirty="0" smtClean="0"/>
          </a:p>
          <a:p>
            <a:r>
              <a:rPr lang="zh-TW" altLang="en-US" dirty="0" smtClean="0"/>
              <a:t>因為楊先生說辦公室比較不方便給我們拍照，所以自己提供了幾張照片給我們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5925736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974785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sz="1050" b="0" i="0" u="none" strike="noStrike" cap="none" dirty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主要提供線上串流音樂播放服務或有條件式的下載歌曲服務（屬於一種</a:t>
            </a:r>
            <a:r>
              <a:rPr lang="zh-TW" sz="1050" b="0" i="0" u="sng" strike="noStrike" cap="none" dirty="0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雲端運算</a:t>
            </a:r>
            <a:r>
              <a:rPr lang="zh-TW" sz="1050" b="0" i="0" u="none" strike="noStrike" cap="none" dirty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服務方式</a:t>
            </a:r>
            <a:r>
              <a:rPr lang="zh-TW" sz="1050" b="0" i="0" u="none" strike="noStrike" cap="none" dirty="0" smtClean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）</a:t>
            </a:r>
            <a:endParaRPr lang="en-US" altLang="zh-TW" sz="1050" b="0" i="0" u="none" strike="noStrike" cap="none" dirty="0" smtClean="0">
              <a:solidFill>
                <a:srgbClr val="25252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sz="1050" b="0" i="0" u="none" strike="noStrike" cap="none" dirty="0" smtClean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不</a:t>
            </a:r>
            <a:r>
              <a:rPr lang="zh-TW" sz="1050" b="0" i="0" u="none" strike="noStrike" cap="none" dirty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連接上網時另可離線播放使用</a:t>
            </a:r>
            <a:r>
              <a:rPr lang="zh-TW" sz="1050" b="0" i="0" u="none" strike="noStrike" cap="none" dirty="0" smtClean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，</a:t>
            </a:r>
            <a:endParaRPr lang="en-US" altLang="zh-TW" sz="1050" b="0" i="0" u="none" strike="noStrike" cap="none" dirty="0" smtClean="0">
              <a:solidFill>
                <a:srgbClr val="25252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sz="1050" b="0" i="0" u="none" strike="noStrike" cap="none" dirty="0" smtClean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內含個人化</a:t>
            </a:r>
            <a:r>
              <a:rPr lang="zh-TW" sz="1050" b="0" i="0" u="none" strike="noStrike" cap="none" dirty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歌單管理、音樂資料</a:t>
            </a:r>
            <a:r>
              <a:rPr lang="zh-TW" sz="1050" b="0" i="0" u="sng" strike="noStrike" cap="none" dirty="0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網頁瀏覽器</a:t>
            </a:r>
            <a:r>
              <a:rPr lang="zh-TW" sz="1050" b="0" i="0" u="none" strike="noStrike" cap="none" dirty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及</a:t>
            </a:r>
            <a:r>
              <a:rPr lang="zh-TW" sz="1050" b="0" i="0" u="sng" strike="noStrike" cap="none" dirty="0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5"/>
              </a:rPr>
              <a:t>社交網路服務</a:t>
            </a:r>
            <a:r>
              <a:rPr lang="zh-TW" sz="1050" b="0" i="0" u="none" strike="noStrike" cap="none" dirty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功能</a:t>
            </a:r>
            <a:r>
              <a:rPr lang="zh-TW" sz="1050" b="0" i="0" u="none" strike="noStrike" cap="none" dirty="0" smtClean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。</a:t>
            </a:r>
            <a:endParaRPr lang="en-US" altLang="zh-TW" sz="1050" b="0" i="0" u="none" strike="noStrike" cap="none" dirty="0" smtClean="0">
              <a:solidFill>
                <a:srgbClr val="25252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sz="1050" b="0" i="0" u="none" strike="noStrike" cap="none" dirty="0" smtClean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之後</a:t>
            </a:r>
            <a:r>
              <a:rPr lang="zh-TW" sz="1050" b="0" i="0" u="none" strike="noStrike" cap="none" dirty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並陸續於香港、澳門、新加坡、馬來西亞、日本以及泰國等地開放服務。</a:t>
            </a:r>
          </a:p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72365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  <a:lumOff val="50000"/>
                </a:schemeClr>
              </a:buClr>
              <a:buNone/>
            </a:pP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大家有用過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iOS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版的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KKBOX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嗎？</a:t>
            </a:r>
            <a:endParaRPr lang="en-US" altLang="zh-TW" sz="1100" b="0" i="0" u="none" strike="noStrike" cap="none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  <a:lumOff val="50000"/>
                </a:schemeClr>
              </a:buClr>
              <a:buNone/>
            </a:pP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我們三個組員都是使用安卓系統，皆沒有接觸過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iOS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版的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KKBOX</a:t>
            </a: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  <a:lumOff val="50000"/>
                </a:schemeClr>
              </a:buClr>
              <a:buNone/>
            </a:pPr>
            <a:endParaRPr lang="en-US" altLang="zh-TW" sz="1100" b="0" i="0" u="none" strike="noStrike" cap="none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  <a:lumOff val="50000"/>
                </a:schemeClr>
              </a:buClr>
              <a:buNone/>
            </a:pP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從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2008</a:t>
            </a:r>
            <a:r>
              <a:rPr lang="zh-TW" altLang="en-US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年那時候，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iPhone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還沒引進台灣銷售</a:t>
            </a:r>
            <a:r>
              <a:rPr lang="zh-TW" altLang="en-US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</a:t>
            </a:r>
            <a:endParaRPr lang="en-US" altLang="zh-TW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  <a:lumOff val="50000"/>
                </a:schemeClr>
              </a:buClr>
              <a:buNone/>
            </a:pPr>
            <a:r>
              <a:rPr lang="en-US" altLang="zh-TW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KKBOX</a:t>
            </a:r>
            <a:r>
              <a:rPr lang="zh-TW" altLang="en-US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就已經推出</a:t>
            </a:r>
            <a:r>
              <a:rPr lang="en-US" altLang="zh-TW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iOS</a:t>
            </a:r>
            <a:r>
              <a:rPr lang="zh-TW" altLang="en-US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版了！</a:t>
            </a:r>
            <a:endParaRPr lang="en-US" altLang="zh-TW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  <a:lumOff val="50000"/>
                </a:schemeClr>
              </a:buClr>
              <a:buNone/>
            </a:pPr>
            <a:r>
              <a:rPr lang="zh-TW" altLang="en-US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到</a:t>
            </a:r>
            <a:r>
              <a:rPr lang="zh-TW" altLang="en-US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現在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已經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維護了八年，</a:t>
            </a:r>
            <a:r>
              <a:rPr lang="en-US" altLang="zh-TW" sz="1100" b="0" i="0" u="none" strike="noStrike" cap="none" dirty="0" err="1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git</a:t>
            </a:r>
            <a:r>
              <a:rPr lang="en-US" altLang="zh-TW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commits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已經累積了三萬一千多次，</a:t>
            </a:r>
            <a:endParaRPr lang="en-US" altLang="zh-TW" sz="1100" b="0" i="0" u="none" strike="noStrike" cap="none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indent="0" algn="just">
              <a:lnSpc>
                <a:spcPct val="150000"/>
              </a:lnSpc>
              <a:spcBef>
                <a:spcPts val="0"/>
              </a:spcBef>
              <a:buClr>
                <a:schemeClr val="bg2">
                  <a:lumMod val="50000"/>
                  <a:lumOff val="50000"/>
                </a:schemeClr>
              </a:buClr>
              <a:buNone/>
            </a:pP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平均每個禮拜有五六十次</a:t>
            </a:r>
            <a:r>
              <a:rPr lang="zh-TW" altLang="en-US" sz="1100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，是相當成熟的產品。</a:t>
            </a:r>
            <a:endParaRPr lang="zh-TW" altLang="en-US" sz="1100" b="0" i="0" u="none" strike="noStrike" cap="none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TW" altLang="en-US" sz="11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如果大家有興趣可以去</a:t>
            </a:r>
            <a:r>
              <a:rPr lang="en-US" altLang="zh-TW" sz="1100" b="0" i="0" u="none" strike="noStrike" cap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github</a:t>
            </a:r>
            <a:r>
              <a:rPr lang="zh-TW" altLang="en-US" sz="11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搜尋他們的公開</a:t>
            </a:r>
            <a:r>
              <a:rPr lang="en-US" altLang="zh-TW" sz="11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repo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9453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altLang="en-US" dirty="0" smtClean="0"/>
              <a:t>那其實楊先生跟我們說，</a:t>
            </a:r>
            <a:r>
              <a:rPr lang="en-US" altLang="zh-TW" dirty="0" smtClean="0"/>
              <a:t>KKBOX</a:t>
            </a:r>
            <a:r>
              <a:rPr lang="zh-TW" altLang="en-US" dirty="0" smtClean="0"/>
              <a:t>其實是屬於產品的一種</a:t>
            </a:r>
            <a:endParaRPr lang="en-US" altLang="zh-TW" dirty="0" smtClean="0"/>
          </a:p>
          <a:p>
            <a:pPr lvl="0">
              <a:spcBef>
                <a:spcPts val="0"/>
              </a:spcBef>
              <a:buNone/>
            </a:pPr>
            <a:r>
              <a:rPr lang="zh-TW" altLang="en-US" dirty="0" smtClean="0"/>
              <a:t>什麼是產品呢？</a:t>
            </a:r>
            <a:endParaRPr lang="en-US" altLang="zh-TW" dirty="0" smtClean="0"/>
          </a:p>
          <a:p>
            <a:pPr lvl="0">
              <a:spcBef>
                <a:spcPts val="0"/>
              </a:spcBef>
              <a:buNone/>
            </a:pPr>
            <a:r>
              <a:rPr lang="zh-TW" altLang="en-US" dirty="0" smtClean="0"/>
              <a:t>產品跟專案的差別在於：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1180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alt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那什麼又是軟體品質呢？楊先生有一套自己的刷牙理論，是他對軟體品質的看法。</a:t>
            </a:r>
            <a:endParaRPr lang="en-US" altLang="zh-TW" sz="1200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軟體</a:t>
            </a:r>
            <a:r>
              <a:rPr lang="zh-TW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品質就跟牙齒品質差不多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，</a:t>
            </a:r>
            <a:endParaRPr lang="en-US" altLang="zh-TW" sz="1200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alt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刷牙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沒什麼</a:t>
            </a:r>
            <a:r>
              <a:rPr lang="zh-TW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技術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難度</a:t>
            </a:r>
            <a:endParaRPr lang="en-US" altLang="zh-TW" sz="1200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難</a:t>
            </a:r>
            <a:r>
              <a:rPr lang="zh-TW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的是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持之以恆</a:t>
            </a:r>
            <a:endParaRPr lang="en-US" altLang="zh-TW" sz="1200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真正</a:t>
            </a:r>
            <a:r>
              <a:rPr lang="zh-TW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的問題是如何讓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大家</a:t>
            </a:r>
            <a:r>
              <a:rPr lang="zh-TW" alt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有持之以恆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的</a:t>
            </a:r>
            <a:r>
              <a:rPr lang="zh-TW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動力。</a:t>
            </a: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lang="en-US" altLang="zh-TW" sz="1200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alt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持續整合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zh-TW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黑箱白箱測試就像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牙刷</a:t>
            </a:r>
            <a:r>
              <a:rPr lang="zh-TW" alt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是軟體品質保證的工具</a:t>
            </a:r>
            <a:endParaRPr lang="zh-TW"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你</a:t>
            </a:r>
            <a:r>
              <a:rPr lang="zh-TW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要刷牙，是因為你愛護牙齒</a:t>
            </a: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所以</a:t>
            </a:r>
            <a:r>
              <a:rPr lang="zh-TW" alt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你要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軟體</a:t>
            </a:r>
            <a:r>
              <a:rPr lang="zh-TW" alt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的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品</a:t>
            </a:r>
            <a:r>
              <a:rPr lang="zh-TW" alt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質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應該是</a:t>
            </a:r>
            <a:r>
              <a:rPr lang="zh-TW" alt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因為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r>
              <a:rPr lang="zh-TW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愛</a:t>
            </a: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zh-TW" sz="1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你願意做多少事情，相當於你願意付出多少</a:t>
            </a:r>
            <a:r>
              <a:rPr lang="zh-TW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愛</a:t>
            </a:r>
            <a:endParaRPr lang="en-US" altLang="zh-TW" sz="1200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zh-TW" altLang="en-US" sz="1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這是他對軟體品質的一套特殊見解</a:t>
            </a:r>
            <a:endParaRPr lang="zh-TW"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26100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先提一下他們的分工方式好了</a:t>
            </a:r>
            <a:endParaRPr lang="en-US" altLang="zh-TW" sz="12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課堂上：垂直水平，他們兩種都有</a:t>
            </a:r>
            <a:endParaRPr lang="en-US" altLang="zh-TW" sz="12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endParaRPr lang="en-US" altLang="zh-TW" sz="12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其實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公司</a:t>
            </a: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方向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不斷</a:t>
            </a: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的在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轉變</a:t>
            </a:r>
            <a:endParaRPr lang="zh-TW" sz="12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新版本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做完</a:t>
            </a: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之後要一直改進，避免改爛</a:t>
            </a: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新的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目標</a:t>
            </a: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會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跟</a:t>
            </a: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過去完全不一樣</a:t>
            </a: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但最基礎的東西都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不</a:t>
            </a: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能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壞掉</a:t>
            </a:r>
            <a:endParaRPr lang="en-US" altLang="zh-TW" sz="12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所以他們的核心目標就是“避免把</a:t>
            </a:r>
            <a:r>
              <a:rPr lang="en-US" alt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code</a:t>
            </a: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改爛“</a:t>
            </a:r>
            <a:endParaRPr lang="zh-TW" sz="12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zh-TW" altLang="en-US" dirty="0" smtClean="0"/>
              <a:t>另外楊先生為了訓練新進人員自己寫了一份教學文件</a:t>
            </a:r>
            <a:endParaRPr lang="en-US" altLang="zh-TW" dirty="0" smtClean="0"/>
          </a:p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zh-TW" altLang="en-US" dirty="0" smtClean="0"/>
              <a:t>因為東西都一樣不想重複做教學的動作就直接寫成教材放上網</a:t>
            </a:r>
            <a:endParaRPr lang="en-US" altLang="zh-TW" dirty="0" smtClean="0"/>
          </a:p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06234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698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講完團隊目標之後要提到：</a:t>
            </a:r>
            <a:r>
              <a:rPr lang="en-US" alt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DRM</a:t>
            </a: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原則了</a:t>
            </a:r>
            <a:endParaRPr lang="zh-TW" sz="12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698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alt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DRM</a:t>
            </a: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原則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合約</a:t>
            </a: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上面會寫，每個相關行業都要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有</a:t>
            </a: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		</a:t>
            </a:r>
          </a:p>
          <a:p>
            <a:pPr marL="457200" lvl="0" indent="-698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endParaRPr sz="12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0" indent="3873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altLang="en-US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那他們要</a:t>
            </a: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怎麼</a:t>
            </a: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監控別人破解了？ </a:t>
            </a:r>
          </a:p>
          <a:p>
            <a:pPr lvl="0" indent="3873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sz="12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無法</a:t>
            </a: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監控</a:t>
            </a:r>
          </a:p>
          <a:p>
            <a:pPr lvl="0" indent="38735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zh-TW" sz="1200" dirty="0">
                <a:latin typeface="Microsoft JhengHei"/>
                <a:ea typeface="Microsoft JhengHei"/>
                <a:cs typeface="Microsoft JhengHei"/>
                <a:sym typeface="Microsoft JhengHei"/>
              </a:rPr>
              <a:t>沒有散布就無法，散布就會知道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0870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AutoNum type="arabicPeriod"/>
            </a:pP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專門部門設計並決定下一個新版本，通常是優化功能</a:t>
            </a: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AutoNum type="arabicPeriod"/>
            </a:pP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工程師開發：</a:t>
            </a:r>
            <a:r>
              <a:rPr lang="en-US" altLang="zh-TW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code review</a:t>
            </a: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做黑箱白箱測試</a:t>
            </a: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AutoNum type="arabicPeriod"/>
            </a:pP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靜態分析：丟給機器測試</a:t>
            </a: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AutoNum type="arabicPeriod"/>
            </a:pP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產生報表</a:t>
            </a: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AutoNum type="arabicPeriod"/>
            </a:pP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讓同事看程式碼來發現開發者誤解該做的事情</a:t>
            </a: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AutoNum type="arabicPeriod"/>
            </a:pP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確定無誤後才能</a:t>
            </a:r>
            <a:r>
              <a:rPr lang="en-US" altLang="zh-TW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PUSH</a:t>
            </a: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到</a:t>
            </a:r>
            <a:r>
              <a:rPr lang="en-US" altLang="zh-TW" sz="1100" dirty="0" err="1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github</a:t>
            </a: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上</a:t>
            </a: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AutoNum type="arabicPeriod"/>
            </a:pP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讓專業</a:t>
            </a:r>
            <a:r>
              <a:rPr lang="en-US" altLang="zh-TW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SQA</a:t>
            </a: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部門去做自動化測試</a:t>
            </a: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icrosoft JhengHei"/>
              <a:buAutoNum type="arabicPeriod"/>
            </a:pP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釋出新版本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endParaRPr lang="zh-TW" altLang="en-US" sz="1100" dirty="0" smtClean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（原則：至少要有一個同事看過你的</a:t>
            </a:r>
            <a:r>
              <a:rPr lang="en-US" altLang="zh-TW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code</a:t>
            </a: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也跑過靜態分析才可以進</a:t>
            </a:r>
            <a:r>
              <a:rPr lang="en-US" altLang="zh-TW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master </a:t>
            </a:r>
            <a:r>
              <a:rPr lang="zh-TW" altLang="en-US" sz="11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分支）</a:t>
            </a:r>
          </a:p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6379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628" y="770467"/>
            <a:ext cx="8086725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000" spc="-120" baseline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0634" y="4198409"/>
            <a:ext cx="6921151" cy="164592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44734058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smtClean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51428460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7963" y="695325"/>
            <a:ext cx="1971675" cy="48006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644" y="714376"/>
            <a:ext cx="5800725" cy="5400675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smtClean="0"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21682910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259748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57238051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628" y="767419"/>
            <a:ext cx="8085582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000" b="0" baseline="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0634" y="4187275"/>
            <a:ext cx="6919722" cy="1645920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02308357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7492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7738" y="1993392"/>
            <a:ext cx="3806190" cy="3767328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73094078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492" y="2032000"/>
            <a:ext cx="3806190" cy="7234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492" y="2736150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6310" y="2029968"/>
            <a:ext cx="3806190" cy="72237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6310" y="2734056"/>
            <a:ext cx="3806190" cy="32004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smtClean="0"/>
              <a:t>6/6/2016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2160799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smtClean="0"/>
              <a:t>6/6/2016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18250632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smtClean="0"/>
              <a:t>6/6/2016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48099345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15000" y="0"/>
            <a:ext cx="3429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196053" y="542282"/>
            <a:ext cx="253746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360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" y="762000"/>
            <a:ext cx="4572000" cy="457200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06987" y="2511813"/>
            <a:ext cx="254889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">
                <a:solidFill>
                  <a:srgbClr val="40404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smtClean="0"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4276239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918" y="5418668"/>
            <a:ext cx="8085582" cy="613283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9144000" cy="5330952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rgbClr val="4D4D4D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7492" y="5909735"/>
            <a:ext cx="6922008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75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5663632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919" y="499533"/>
            <a:ext cx="8079581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7206" y="1993393"/>
            <a:ext cx="8065294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4350" y="6412447"/>
            <a:ext cx="30861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0" y="6554697"/>
            <a:ext cx="37719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41193" y="5829748"/>
            <a:ext cx="219456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0" b="0">
                <a:ln>
                  <a:noFill/>
                </a:ln>
                <a:solidFill>
                  <a:schemeClr val="accent1">
                    <a:alpha val="20000"/>
                  </a:schemeClr>
                </a:solidFill>
                <a:latin typeface="+mj-lt"/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zh-TW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926062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74320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zonble/kkbox-ios-dev" TargetMode="Externa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KBO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itbook.com/book/zonble/kkbox-ios-dev/detail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-55189" y="968837"/>
            <a:ext cx="9408660" cy="3379462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</a:pPr>
            <a:r>
              <a:rPr lang="en-US" altLang="zh-TW" sz="5000" dirty="0" smtClean="0"/>
              <a:t>iOS Team Development </a:t>
            </a:r>
            <a:br>
              <a:rPr lang="en-US" altLang="zh-TW" sz="5000" dirty="0" smtClean="0"/>
            </a:br>
            <a:r>
              <a:rPr lang="en-US" altLang="zh-TW" sz="5000" dirty="0" smtClean="0"/>
              <a:t>&amp;</a:t>
            </a:r>
            <a:br>
              <a:rPr lang="en-US" altLang="zh-TW" sz="5000" dirty="0" smtClean="0"/>
            </a:br>
            <a:r>
              <a:rPr lang="en-US" altLang="zh-TW" sz="5000" dirty="0" smtClean="0"/>
              <a:t>Maintenance </a:t>
            </a:r>
            <a:r>
              <a:rPr lang="en-US" altLang="zh-TW" sz="5000" dirty="0"/>
              <a:t>P</a:t>
            </a:r>
            <a:r>
              <a:rPr lang="en-US" altLang="zh-TW" sz="5000" dirty="0" smtClean="0"/>
              <a:t>rocedure</a:t>
            </a:r>
            <a:r>
              <a:rPr lang="en-US" altLang="zh-TW" sz="4000" dirty="0"/>
              <a:t> </a:t>
            </a:r>
            <a:endParaRPr lang="zh-TW" sz="4000" b="1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1073509" y="4977719"/>
            <a:ext cx="6921151" cy="164592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zh-TW" sz="2400" dirty="0">
                <a:latin typeface="Candara" panose="020E0502030303020204" pitchFamily="34" charset="0"/>
                <a:ea typeface="Microsoft JhengHei" charset="0"/>
              </a:rPr>
              <a:t>102062340</a:t>
            </a:r>
            <a:r>
              <a:rPr lang="zh-TW" sz="2400" dirty="0">
                <a:ea typeface="Microsoft JhengHei" charset="0"/>
              </a:rPr>
              <a:t> 蔡和容</a:t>
            </a:r>
          </a:p>
          <a:p>
            <a:pPr lvl="0" algn="ctr">
              <a:spcBef>
                <a:spcPts val="0"/>
              </a:spcBef>
              <a:buNone/>
            </a:pPr>
            <a:r>
              <a:rPr lang="zh-TW" sz="2400" dirty="0">
                <a:latin typeface="Candara" panose="020E0502030303020204" pitchFamily="34" charset="0"/>
                <a:ea typeface="Microsoft JhengHei" charset="0"/>
              </a:rPr>
              <a:t>102062341</a:t>
            </a:r>
            <a:r>
              <a:rPr lang="zh-TW" sz="2400" dirty="0">
                <a:ea typeface="Microsoft JhengHei" charset="0"/>
              </a:rPr>
              <a:t> 方姿婷</a:t>
            </a:r>
          </a:p>
          <a:p>
            <a:pPr lvl="0" algn="ctr">
              <a:spcBef>
                <a:spcPts val="0"/>
              </a:spcBef>
              <a:buNone/>
            </a:pPr>
            <a:r>
              <a:rPr lang="zh-TW" sz="2400" dirty="0">
                <a:latin typeface="Candara" panose="020E0502030303020204" pitchFamily="34" charset="0"/>
                <a:ea typeface="Microsoft JhengHei" charset="0"/>
              </a:rPr>
              <a:t>104065511</a:t>
            </a:r>
            <a:r>
              <a:rPr lang="zh-TW" sz="2400" dirty="0">
                <a:ea typeface="Microsoft JhengHei" charset="0"/>
              </a:rPr>
              <a:t> 江孟竹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66" y="138081"/>
            <a:ext cx="2743200" cy="120015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311700" y="961308"/>
            <a:ext cx="8520600" cy="491596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lnSpc>
                <a:spcPct val="115000"/>
              </a:lnSpc>
              <a:buClr>
                <a:schemeClr val="accent1"/>
              </a:buClr>
              <a:buFont typeface="Microsoft JhengHei"/>
            </a:pPr>
            <a:r>
              <a:rPr lang="zh-TW" altLang="en-US" sz="2800" b="1" dirty="0" smtClean="0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★ </a:t>
            </a:r>
            <a:r>
              <a:rPr lang="zh-TW" sz="2800" b="1" dirty="0" smtClean="0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每</a:t>
            </a:r>
            <a:r>
              <a:rPr lang="zh-TW" sz="2800" b="1" dirty="0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個月推出新版本</a:t>
            </a:r>
          </a:p>
          <a:p>
            <a:pPr marL="1097280" lvl="1" indent="-342900">
              <a:lnSpc>
                <a:spcPct val="115000"/>
              </a:lnSpc>
              <a:buClr>
                <a:schemeClr val="dk1"/>
              </a:buClr>
              <a:buFont typeface="Microsoft JhengHei"/>
              <a:buAutoNum type="arabicPeriod"/>
            </a:pPr>
            <a:r>
              <a:rPr lang="zh-TW" sz="20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優化 </a:t>
            </a:r>
          </a:p>
          <a:p>
            <a:pPr marL="1097280" lvl="1" indent="-342900">
              <a:lnSpc>
                <a:spcPct val="115000"/>
              </a:lnSpc>
              <a:buClr>
                <a:schemeClr val="dk1"/>
              </a:buClr>
              <a:buFont typeface="Microsoft JhengHei"/>
              <a:buAutoNum type="arabicPeriod"/>
            </a:pPr>
            <a:r>
              <a:rPr lang="zh-TW" sz="20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修正bug </a:t>
            </a:r>
          </a:p>
          <a:p>
            <a:pPr marL="1097280" lvl="1" indent="-342900">
              <a:lnSpc>
                <a:spcPct val="115000"/>
              </a:lnSpc>
              <a:buClr>
                <a:schemeClr val="dk1"/>
              </a:buClr>
              <a:buFont typeface="Microsoft JhengHei"/>
              <a:buAutoNum type="arabicPeriod"/>
            </a:pPr>
            <a:r>
              <a:rPr lang="zh-TW" sz="20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緊急維護與</a:t>
            </a:r>
            <a:r>
              <a:rPr 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修正</a:t>
            </a:r>
            <a:endParaRPr lang="en-US" altLang="zh-TW" sz="2000" dirty="0" smtClean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54380" lvl="1" indent="0">
              <a:lnSpc>
                <a:spcPct val="115000"/>
              </a:lnSpc>
              <a:buClr>
                <a:schemeClr val="dk1"/>
              </a:buClr>
              <a:buNone/>
            </a:pPr>
            <a:r>
              <a:rPr lang="zh-TW" altLang="en-US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為什麼可以一直不斷優化、修正</a:t>
            </a:r>
            <a:r>
              <a:rPr lang="en-US" altLang="zh-TW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bug</a:t>
            </a:r>
            <a:r>
              <a:rPr lang="zh-TW" altLang="en-US" sz="20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長達八年呢？</a:t>
            </a:r>
            <a:endParaRPr lang="en-US" altLang="zh-TW" sz="20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754380" lvl="1" indent="0">
              <a:lnSpc>
                <a:spcPct val="115000"/>
              </a:lnSpc>
              <a:buClr>
                <a:schemeClr val="dk1"/>
              </a:buClr>
              <a:buNone/>
            </a:pPr>
            <a:endParaRPr sz="28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228600">
              <a:lnSpc>
                <a:spcPct val="115000"/>
              </a:lnSpc>
              <a:buClr>
                <a:schemeClr val="accent1"/>
              </a:buClr>
              <a:buFont typeface="Microsoft JhengHei"/>
            </a:pPr>
            <a:r>
              <a:rPr lang="zh-TW" altLang="en-US" sz="2800" b="1" dirty="0" smtClean="0">
                <a:solidFill>
                  <a:schemeClr val="accent1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★ 必要</a:t>
            </a:r>
            <a:r>
              <a:rPr lang="zh-TW" altLang="en-US" sz="2800" b="1" dirty="0">
                <a:solidFill>
                  <a:schemeClr val="accent1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的</a:t>
            </a:r>
            <a:r>
              <a:rPr lang="zh-TW" sz="2800" b="1" dirty="0" smtClean="0">
                <a:solidFill>
                  <a:schemeClr val="accent1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成本</a:t>
            </a:r>
            <a:endParaRPr lang="zh-TW" sz="2800" b="1" dirty="0">
              <a:solidFill>
                <a:schemeClr val="accent1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>
              <a:lnSpc>
                <a:spcPct val="115000"/>
              </a:lnSpc>
              <a:buNone/>
            </a:pPr>
            <a:r>
              <a:rPr lang="en-US" sz="2800" dirty="0" smtClean="0">
                <a:solidFill>
                  <a:schemeClr val="dk1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	</a:t>
            </a:r>
            <a:r>
              <a:rPr lang="zh-TW" altLang="en-US" sz="20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測試</a:t>
            </a:r>
            <a:endParaRPr sz="2000" dirty="0">
              <a:solidFill>
                <a:schemeClr val="dk1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228600">
              <a:lnSpc>
                <a:spcPct val="115000"/>
              </a:lnSpc>
              <a:buClr>
                <a:schemeClr val="accent1"/>
              </a:buClr>
              <a:buFont typeface="Microsoft JhengHei"/>
            </a:pPr>
            <a:r>
              <a:rPr lang="zh-TW" altLang="en-US" sz="2800" b="1" dirty="0" smtClean="0">
                <a:solidFill>
                  <a:schemeClr val="accent1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★ </a:t>
            </a:r>
            <a:r>
              <a:rPr lang="zh-TW" sz="2800" b="1" dirty="0" smtClean="0">
                <a:solidFill>
                  <a:schemeClr val="accent1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開發</a:t>
            </a:r>
            <a:r>
              <a:rPr lang="zh-TW" sz="2800" b="1" dirty="0">
                <a:solidFill>
                  <a:schemeClr val="accent1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方式</a:t>
            </a:r>
          </a:p>
          <a:p>
            <a:pPr marL="0" lvl="0" indent="45720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altLang="zh-TW" sz="2800" dirty="0" smtClean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	</a:t>
            </a:r>
            <a:r>
              <a:rPr lang="zh-TW" sz="2800" dirty="0" smtClean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XDDDD</a:t>
            </a:r>
            <a:r>
              <a:rPr lang="en-US" altLang="zh-TW" sz="2800" dirty="0" smtClean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altLang="en-US" sz="2800" dirty="0" smtClean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極端死線驅動開發模式</a:t>
            </a:r>
            <a:endParaRPr lang="en-US" altLang="zh-TW" sz="2800" dirty="0" smtClean="0">
              <a:solidFill>
                <a:srgbClr val="0B5394"/>
              </a:solidFill>
              <a:highlight>
                <a:srgbClr val="FEFEFE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457200">
              <a:lnSpc>
                <a:spcPct val="115000"/>
              </a:lnSpc>
              <a:spcBef>
                <a:spcPts val="0"/>
              </a:spcBef>
              <a:buNone/>
            </a:pPr>
            <a:r>
              <a:rPr lang="zh-TW" sz="2800" dirty="0" smtClean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(e</a:t>
            </a:r>
            <a:r>
              <a:rPr lang="zh-TW" sz="3200" b="1" dirty="0" smtClean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X</a:t>
            </a:r>
            <a:r>
              <a:rPr lang="zh-TW" sz="2800" dirty="0" smtClean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treme </a:t>
            </a:r>
            <a:r>
              <a:rPr lang="zh-TW" sz="3200" b="1" dirty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D</a:t>
            </a:r>
            <a:r>
              <a:rPr lang="zh-TW" sz="2800" dirty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ue </a:t>
            </a:r>
            <a:r>
              <a:rPr lang="zh-TW" sz="3200" b="1" dirty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D</a:t>
            </a:r>
            <a:r>
              <a:rPr lang="zh-TW" sz="2800" dirty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ate </a:t>
            </a:r>
            <a:r>
              <a:rPr lang="zh-TW" sz="3200" b="1" dirty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D</a:t>
            </a:r>
            <a:r>
              <a:rPr lang="zh-TW" sz="2800" dirty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riven </a:t>
            </a:r>
            <a:r>
              <a:rPr lang="zh-TW" sz="3200" b="1" dirty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D</a:t>
            </a:r>
            <a:r>
              <a:rPr lang="zh-TW" sz="2800" dirty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evelopment</a:t>
            </a:r>
            <a:r>
              <a:rPr lang="zh-TW" sz="2800" dirty="0" smtClean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endParaRPr lang="en-US" altLang="zh-TW" sz="2800" dirty="0" smtClean="0">
              <a:solidFill>
                <a:srgbClr val="0B5394"/>
              </a:solidFill>
              <a:highlight>
                <a:srgbClr val="FEFEFE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45720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altLang="zh-TW" dirty="0" smtClean="0">
                <a:solidFill>
                  <a:srgbClr val="0B5394"/>
                </a:solidFill>
                <a:highlight>
                  <a:srgbClr val="FEFEFE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	What? How? </a:t>
            </a:r>
            <a:endParaRPr lang="zh-TW" dirty="0">
              <a:solidFill>
                <a:srgbClr val="0B5394"/>
              </a:solidFill>
              <a:highlight>
                <a:srgbClr val="FEFEFE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582894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8604" y="1700794"/>
            <a:ext cx="8465227" cy="1658198"/>
          </a:xfrm>
        </p:spPr>
        <p:txBody>
          <a:bodyPr/>
          <a:lstStyle/>
          <a:p>
            <a:r>
              <a:rPr lang="en-US" altLang="zh-TW" dirty="0" smtClean="0"/>
              <a:t>Maintenance of iOS team</a:t>
            </a:r>
            <a:endParaRPr lang="zh-TW" altLang="en-US" dirty="0"/>
          </a:p>
        </p:txBody>
      </p:sp>
      <p:pic>
        <p:nvPicPr>
          <p:cNvPr id="1028" name="Picture 4" descr="https://i.imgur.com/8VhXI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4375" y="3273425"/>
            <a:ext cx="260985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64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KKOBX</a:t>
            </a:r>
            <a:r>
              <a:rPr lang="zh-TW" altLang="en-US" b="1" dirty="0" smtClean="0"/>
              <a:t>維護方向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81100" y="1790699"/>
            <a:ext cx="6883400" cy="430143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/>
              <a:t> 不斷地修改程式碼！</a:t>
            </a:r>
            <a:endParaRPr lang="en-US" altLang="zh-TW" sz="2800" dirty="0" smtClean="0"/>
          </a:p>
          <a:p>
            <a:pPr>
              <a:lnSpc>
                <a:spcPct val="150000"/>
              </a:lnSpc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/>
              <a:t> 大約每個月會推出一新版</a:t>
            </a:r>
            <a:endParaRPr lang="en-US" altLang="zh-TW" sz="2800" dirty="0" smtClean="0"/>
          </a:p>
          <a:p>
            <a:pPr marL="0" lvl="1" indent="0">
              <a:lnSpc>
                <a:spcPct val="150000"/>
              </a:lnSpc>
              <a:buNone/>
            </a:pPr>
            <a:r>
              <a:rPr lang="en-US" altLang="zh-TW" sz="2800" dirty="0"/>
              <a:t>	</a:t>
            </a:r>
            <a:r>
              <a:rPr lang="en-US" altLang="zh-TW" sz="2800" dirty="0" smtClean="0"/>
              <a:t>- </a:t>
            </a:r>
            <a:r>
              <a:rPr lang="zh-TW" altLang="en-US" sz="2800" dirty="0" smtClean="0"/>
              <a:t>思考如何改善功能</a:t>
            </a:r>
            <a:endParaRPr lang="en-US" altLang="zh-TW" sz="2800" dirty="0" smtClean="0"/>
          </a:p>
          <a:p>
            <a:pPr marL="0" lvl="1" indent="0">
              <a:lnSpc>
                <a:spcPct val="150000"/>
              </a:lnSpc>
              <a:buNone/>
            </a:pPr>
            <a:r>
              <a:rPr lang="en-US" altLang="zh-TW" sz="2800" dirty="0"/>
              <a:t>	</a:t>
            </a:r>
            <a:r>
              <a:rPr lang="en-US" altLang="zh-TW" sz="2800" dirty="0" smtClean="0"/>
              <a:t>- </a:t>
            </a:r>
            <a:r>
              <a:rPr lang="zh-TW" altLang="en-US" sz="2800" dirty="0" smtClean="0"/>
              <a:t>將新功能切成好幾個</a:t>
            </a:r>
            <a:r>
              <a:rPr lang="en-US" altLang="zh-TW" sz="2800" dirty="0" smtClean="0"/>
              <a:t>part</a:t>
            </a:r>
            <a:r>
              <a:rPr lang="zh-TW" altLang="en-US" sz="2800" dirty="0" smtClean="0"/>
              <a:t>釋出</a:t>
            </a:r>
            <a:endParaRPr lang="en-US" altLang="zh-TW" sz="2800" dirty="0" smtClean="0"/>
          </a:p>
          <a:p>
            <a:pPr>
              <a:lnSpc>
                <a:spcPct val="150000"/>
              </a:lnSpc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/>
              <a:t> </a:t>
            </a:r>
            <a:r>
              <a:rPr lang="zh-TW" altLang="en-US" sz="2800" dirty="0" smtClean="0"/>
              <a:t>釋出</a:t>
            </a:r>
            <a:r>
              <a:rPr lang="zh-TW" altLang="en-US" sz="2800" dirty="0" smtClean="0"/>
              <a:t>新版</a:t>
            </a:r>
            <a:r>
              <a:rPr lang="zh-TW" altLang="en-US" sz="2800" dirty="0"/>
              <a:t>本</a:t>
            </a:r>
            <a:r>
              <a:rPr lang="zh-TW" altLang="en-US" sz="2800" dirty="0" smtClean="0"/>
              <a:t>之前</a:t>
            </a:r>
            <a:r>
              <a:rPr lang="zh-TW" altLang="en-US" sz="2800" dirty="0" smtClean="0"/>
              <a:t>要層層把關</a:t>
            </a:r>
            <a:endParaRPr lang="en-US" altLang="zh-TW" sz="28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800" b="1" dirty="0" smtClean="0">
                <a:solidFill>
                  <a:srgbClr val="003399"/>
                </a:solidFill>
              </a:rPr>
              <a:t>→</a:t>
            </a:r>
            <a:r>
              <a:rPr lang="zh-TW" altLang="en-US" sz="2800" dirty="0" smtClean="0">
                <a:solidFill>
                  <a:srgbClr val="003399"/>
                </a:solidFill>
              </a:rPr>
              <a:t> </a:t>
            </a:r>
            <a:r>
              <a:rPr lang="zh-TW" altLang="en-US" sz="2800" dirty="0" smtClean="0">
                <a:solidFill>
                  <a:srgbClr val="003399"/>
                </a:solidFill>
              </a:rPr>
              <a:t>偏向</a:t>
            </a:r>
            <a:r>
              <a:rPr lang="zh-TW" altLang="en-US" sz="2800" dirty="0" smtClean="0">
                <a:solidFill>
                  <a:srgbClr val="003399"/>
                </a:solidFill>
              </a:rPr>
              <a:t>釋出</a:t>
            </a:r>
            <a:r>
              <a:rPr lang="zh-TW" altLang="en-US" sz="2800" dirty="0" smtClean="0">
                <a:solidFill>
                  <a:srgbClr val="003399"/>
                </a:solidFill>
              </a:rPr>
              <a:t>前的</a:t>
            </a:r>
            <a:r>
              <a:rPr lang="zh-TW" altLang="en-US" sz="2800" dirty="0">
                <a:solidFill>
                  <a:srgbClr val="003399"/>
                </a:solidFill>
              </a:rPr>
              <a:t>測試</a:t>
            </a:r>
            <a:endParaRPr lang="en-US" altLang="zh-TW" sz="2800" dirty="0">
              <a:solidFill>
                <a:srgbClr val="003399"/>
              </a:solidFill>
            </a:endParaRPr>
          </a:p>
        </p:txBody>
      </p:sp>
      <p:pic>
        <p:nvPicPr>
          <p:cNvPr id="4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3845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94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zh-TW" b="1">
                <a:latin typeface="Microsoft JhengHei"/>
                <a:ea typeface="Microsoft JhengHei"/>
                <a:cs typeface="Microsoft JhengHei"/>
                <a:sym typeface="Microsoft JhengHei"/>
              </a:rPr>
              <a:t>測試項目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755577" y="2060847"/>
            <a:ext cx="7344816" cy="40312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indent="-228600">
              <a:lnSpc>
                <a:spcPct val="150000"/>
              </a:lnSpc>
              <a:buClr>
                <a:schemeClr val="dk1"/>
              </a:buClr>
              <a:buFont typeface="Microsoft JhengHei"/>
              <a:buChar char=" "/>
            </a:pPr>
            <a:r>
              <a:rPr lang="zh-TW" altLang="en-US" b="1" dirty="0">
                <a:solidFill>
                  <a:schemeClr val="accent1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★</a:t>
            </a:r>
            <a:r>
              <a:rPr lang="zh-TW" altLang="en-US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Server</a:t>
            </a:r>
            <a:r>
              <a:rPr lang="zh-TW" altLang="zh-TW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：</a:t>
            </a:r>
            <a:endParaRPr lang="en-US" altLang="zh-TW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640080" lvl="1" indent="-228600">
              <a:lnSpc>
                <a:spcPct val="150000"/>
              </a:lnSpc>
              <a:buClr>
                <a:schemeClr val="dk1"/>
              </a:buClr>
              <a:buFont typeface="Microsoft JhengHei"/>
              <a:buChar char=" "/>
            </a:pPr>
            <a:r>
              <a:rPr lang="zh-TW" altLang="zh-TW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線</a:t>
            </a:r>
            <a:r>
              <a:rPr lang="zh-TW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上精選推薦、搜尋，跟網路有關的</a:t>
            </a:r>
            <a:r>
              <a:rPr lang="zh-TW" altLang="zh-TW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功能</a:t>
            </a:r>
            <a:r>
              <a:rPr lang="zh-TW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endParaRPr lang="zh-TW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indent="-228600">
              <a:lnSpc>
                <a:spcPct val="150000"/>
              </a:lnSpc>
              <a:buClr>
                <a:schemeClr val="dk1"/>
              </a:buClr>
              <a:buFont typeface="Microsoft JhengHei"/>
              <a:buChar char=" "/>
            </a:pPr>
            <a:r>
              <a:rPr lang="zh-TW" altLang="en-US" b="1" dirty="0">
                <a:solidFill>
                  <a:schemeClr val="accent1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★</a:t>
            </a:r>
            <a:r>
              <a:rPr lang="zh-TW" altLang="en-US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local</a:t>
            </a:r>
            <a:r>
              <a:rPr lang="zh-TW" altLang="zh-TW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：</a:t>
            </a:r>
            <a:endParaRPr lang="en-US" altLang="zh-TW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640080" lvl="1" indent="-228600">
              <a:lnSpc>
                <a:spcPct val="150000"/>
              </a:lnSpc>
              <a:buClr>
                <a:schemeClr val="dk1"/>
              </a:buClr>
              <a:buFont typeface="Microsoft JhengHei"/>
              <a:buChar char=" "/>
            </a:pPr>
            <a:r>
              <a:rPr lang="zh-TW" altLang="zh-TW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喜歡</a:t>
            </a:r>
            <a:r>
              <a:rPr lang="zh-TW" altLang="zh-TW" dirty="0">
                <a:latin typeface="Microsoft JhengHei"/>
                <a:ea typeface="Microsoft JhengHei"/>
                <a:cs typeface="Microsoft JhengHei"/>
                <a:sym typeface="Microsoft JhengHei"/>
              </a:rPr>
              <a:t>的可以新增到自己的歌單庫，能離線使用的功能</a:t>
            </a:r>
          </a:p>
          <a:p>
            <a:pPr marL="457200" lvl="0" indent="-228600">
              <a:lnSpc>
                <a:spcPct val="150000"/>
              </a:lnSpc>
              <a:buClr>
                <a:schemeClr val="dk1"/>
              </a:buClr>
              <a:buFont typeface="Microsoft JhengHei"/>
            </a:pPr>
            <a:endParaRPr lang="zh-TW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082730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altLang="zh-TW" b="1" dirty="0" smtClean="0"/>
              <a:t>KKOBX</a:t>
            </a:r>
            <a:r>
              <a:rPr lang="zh-TW" altLang="en-US" b="1" dirty="0" smtClean="0"/>
              <a:t>維護三大重點</a:t>
            </a:r>
            <a:endParaRPr b="1" dirty="0"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206500" y="1936749"/>
            <a:ext cx="7181300" cy="414903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64008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 smtClean="0"/>
              <a:t>Code Review </a:t>
            </a:r>
          </a:p>
          <a:p>
            <a:pPr marL="64008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3200" dirty="0"/>
              <a:t>Static Analysis</a:t>
            </a:r>
          </a:p>
          <a:p>
            <a:pPr marL="64008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3200" dirty="0" smtClean="0"/>
              <a:t>Unit Test</a:t>
            </a:r>
          </a:p>
        </p:txBody>
      </p:sp>
      <p:pic>
        <p:nvPicPr>
          <p:cNvPr id="4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Code </a:t>
            </a:r>
            <a:r>
              <a:rPr lang="en-US" altLang="zh-TW" b="1" dirty="0" smtClean="0"/>
              <a:t>Review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28700" y="1688433"/>
            <a:ext cx="6711950" cy="4403700"/>
          </a:xfrm>
        </p:spPr>
        <p:txBody>
          <a:bodyPr/>
          <a:lstStyle/>
          <a:p>
            <a:pPr lvl="1">
              <a:buFont typeface="Wingdings" panose="05000000000000000000" pitchFamily="2" charset="2"/>
              <a:buChar char="l"/>
            </a:pPr>
            <a:endParaRPr lang="en-US" altLang="zh-TW" dirty="0" smtClean="0"/>
          </a:p>
          <a:p>
            <a:pPr lvl="1"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/>
              <a:t>工程師</a:t>
            </a:r>
            <a:r>
              <a:rPr lang="zh-TW" altLang="en-US" sz="2800" dirty="0" smtClean="0"/>
              <a:t>一</a:t>
            </a:r>
            <a:r>
              <a:rPr lang="zh-TW" altLang="en-US" sz="2800" dirty="0"/>
              <a:t>邊</a:t>
            </a:r>
            <a:r>
              <a:rPr lang="zh-TW" altLang="en-US" sz="2800" dirty="0" smtClean="0"/>
              <a:t>開發一</a:t>
            </a:r>
            <a:r>
              <a:rPr lang="zh-TW" altLang="en-US" sz="2800" dirty="0"/>
              <a:t>邊</a:t>
            </a:r>
            <a:r>
              <a:rPr lang="zh-TW" altLang="en-US" sz="2800" dirty="0" smtClean="0"/>
              <a:t>檢查</a:t>
            </a:r>
            <a:r>
              <a:rPr lang="zh-TW" altLang="en-US" sz="2800" dirty="0" smtClean="0"/>
              <a:t>自己的程式碼</a:t>
            </a:r>
            <a:endParaRPr lang="en-US" altLang="zh-TW" sz="2800" dirty="0"/>
          </a:p>
          <a:p>
            <a:pPr lvl="1"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endParaRPr lang="en-US" altLang="zh-TW" sz="2800" dirty="0" smtClean="0"/>
          </a:p>
          <a:p>
            <a:pPr lvl="1"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/>
              <a:t>白箱測試</a:t>
            </a:r>
            <a:endParaRPr lang="en-US" altLang="zh-TW" sz="2800" dirty="0"/>
          </a:p>
          <a:p>
            <a:pPr lvl="1"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endParaRPr lang="en-US" altLang="zh-TW" sz="2800" dirty="0" smtClean="0"/>
          </a:p>
          <a:p>
            <a:pPr lvl="1"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/>
              <a:t>黑箱測試</a:t>
            </a:r>
            <a:endParaRPr lang="zh-TW" altLang="en-US" sz="2800" dirty="0"/>
          </a:p>
        </p:txBody>
      </p:sp>
      <p:pic>
        <p:nvPicPr>
          <p:cNvPr id="4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432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Code </a:t>
            </a:r>
            <a:r>
              <a:rPr lang="en-US" altLang="zh-TW" b="1" dirty="0" smtClean="0"/>
              <a:t>Review-</a:t>
            </a:r>
            <a:r>
              <a:rPr lang="zh-TW" altLang="en-US" b="1" dirty="0" smtClean="0"/>
              <a:t>白箱測試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85850" y="1187451"/>
            <a:ext cx="6972300" cy="4108449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lang="en-US" altLang="zh-TW" sz="28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800" dirty="0" smtClean="0"/>
              <a:t> </a:t>
            </a:r>
            <a:r>
              <a:rPr lang="zh-TW" altLang="en-US" sz="28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★ </a:t>
            </a:r>
            <a:r>
              <a:rPr lang="zh-TW" altLang="en-US" sz="2800" dirty="0" smtClean="0"/>
              <a:t>測試內容 </a:t>
            </a:r>
            <a:endParaRPr lang="en-US" altLang="zh-TW" sz="28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800" dirty="0" smtClean="0"/>
              <a:t>    </a:t>
            </a:r>
            <a:r>
              <a:rPr lang="en-US" altLang="zh-TW" sz="2800" dirty="0" smtClean="0"/>
              <a:t>- </a:t>
            </a:r>
            <a:r>
              <a:rPr lang="zh-TW" altLang="en-US" sz="2800" dirty="0" smtClean="0"/>
              <a:t>音樂播放邏輯</a:t>
            </a:r>
            <a:endParaRPr lang="en-US" altLang="zh-TW" sz="28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800" dirty="0" smtClean="0"/>
              <a:t>    </a:t>
            </a:r>
            <a:r>
              <a:rPr lang="en-US" altLang="zh-TW" sz="2800" dirty="0" smtClean="0"/>
              <a:t>- </a:t>
            </a:r>
            <a:r>
              <a:rPr lang="zh-TW" altLang="en-US" sz="2800" dirty="0" smtClean="0"/>
              <a:t>增刪歌曲邏輯</a:t>
            </a:r>
            <a:endParaRPr lang="en-US" altLang="zh-TW" sz="2800" dirty="0" smtClean="0"/>
          </a:p>
          <a:p>
            <a:pPr marL="0" indent="0">
              <a:buNone/>
            </a:pP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endParaRPr lang="zh-TW" altLang="en-US" dirty="0"/>
          </a:p>
        </p:txBody>
      </p:sp>
      <p:pic>
        <p:nvPicPr>
          <p:cNvPr id="4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3542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Code </a:t>
            </a:r>
            <a:r>
              <a:rPr lang="en-US" altLang="zh-TW" b="1" dirty="0" smtClean="0"/>
              <a:t>Review-</a:t>
            </a:r>
            <a:r>
              <a:rPr lang="zh-TW" altLang="en-US" b="1" dirty="0" smtClean="0"/>
              <a:t>白箱測試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85850" y="1174750"/>
            <a:ext cx="6972300" cy="449193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endParaRPr lang="en-US" altLang="zh-TW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★</a:t>
            </a:r>
            <a:r>
              <a:rPr lang="zh-TW" altLang="en-US" dirty="0" smtClean="0"/>
              <a:t> </a:t>
            </a:r>
            <a:r>
              <a:rPr lang="zh-TW" altLang="en-US" sz="2800" dirty="0" smtClean="0"/>
              <a:t>依照</a:t>
            </a:r>
            <a:r>
              <a:rPr lang="en-US" altLang="zh-TW" sz="2800" dirty="0" smtClean="0"/>
              <a:t>3A</a:t>
            </a:r>
            <a:r>
              <a:rPr lang="zh-TW" altLang="en-US" sz="2800" dirty="0" smtClean="0"/>
              <a:t>原則 </a:t>
            </a:r>
            <a:endParaRPr lang="en-US" altLang="zh-TW" sz="2800" dirty="0" smtClean="0"/>
          </a:p>
          <a:p>
            <a:pPr marL="937260" lvl="3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800" dirty="0" smtClean="0"/>
              <a:t>Arrange</a:t>
            </a:r>
            <a:r>
              <a:rPr lang="zh-TW" altLang="en-US" sz="2800" dirty="0" smtClean="0"/>
              <a:t>：測試預期的結果</a:t>
            </a:r>
            <a:endParaRPr lang="en-US" altLang="zh-TW" sz="2800" dirty="0" smtClean="0"/>
          </a:p>
          <a:p>
            <a:pPr marL="937260" lvl="3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800" dirty="0" smtClean="0"/>
              <a:t>Act</a:t>
            </a:r>
            <a:r>
              <a:rPr lang="zh-TW" altLang="en-US" sz="2800" dirty="0" smtClean="0"/>
              <a:t>：想測試的</a:t>
            </a:r>
            <a:r>
              <a:rPr lang="en-US" altLang="zh-TW" sz="2800" dirty="0" smtClean="0"/>
              <a:t>function</a:t>
            </a:r>
            <a:r>
              <a:rPr lang="zh-TW" altLang="en-US" sz="2800" dirty="0" smtClean="0"/>
              <a:t>或</a:t>
            </a:r>
            <a:r>
              <a:rPr lang="en-US" altLang="zh-TW" sz="2800" dirty="0" smtClean="0"/>
              <a:t>method</a:t>
            </a:r>
          </a:p>
          <a:p>
            <a:pPr marL="937260" lvl="3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800" dirty="0" smtClean="0"/>
              <a:t>Assert</a:t>
            </a:r>
            <a:r>
              <a:rPr lang="zh-TW" altLang="en-US" sz="2800" dirty="0" smtClean="0"/>
              <a:t>：確認結果符合</a:t>
            </a:r>
            <a:r>
              <a:rPr lang="en-US" altLang="zh-TW" sz="2800" dirty="0" smtClean="0"/>
              <a:t>Arrange</a:t>
            </a:r>
            <a:r>
              <a:rPr lang="zh-TW" altLang="en-US" sz="2800" dirty="0" smtClean="0"/>
              <a:t>目標</a:t>
            </a:r>
            <a:endParaRPr lang="en-US" altLang="zh-TW" sz="2800" dirty="0" smtClean="0"/>
          </a:p>
          <a:p>
            <a:pPr>
              <a:buFont typeface="Wingdings" panose="05000000000000000000" pitchFamily="2" charset="2"/>
              <a:buChar char="l"/>
            </a:pP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endParaRPr lang="zh-TW" altLang="en-US" dirty="0"/>
          </a:p>
        </p:txBody>
      </p:sp>
      <p:pic>
        <p:nvPicPr>
          <p:cNvPr id="4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341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AAA</a:t>
            </a:r>
            <a:r>
              <a:rPr lang="zh-TW" altLang="en-US" b="1" dirty="0" smtClean="0"/>
              <a:t>原則實例：貪食蛇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solidFill>
                  <a:schemeClr val="tx1"/>
                </a:solidFill>
              </a:rPr>
              <a:t>以貪食蛇遊戲為</a:t>
            </a:r>
            <a:r>
              <a:rPr lang="zh-TW" altLang="en-US" dirty="0" smtClean="0">
                <a:solidFill>
                  <a:schemeClr val="tx1"/>
                </a:solidFill>
              </a:rPr>
              <a:t>例</a:t>
            </a:r>
            <a:endParaRPr lang="en-US" altLang="zh-TW" dirty="0" smtClean="0">
              <a:solidFill>
                <a:schemeClr val="tx1"/>
              </a:solidFill>
            </a:endParaRPr>
          </a:p>
          <a:p>
            <a:r>
              <a:rPr lang="zh-TW" altLang="en-US" dirty="0" smtClean="0">
                <a:solidFill>
                  <a:schemeClr val="tx1"/>
                </a:solidFill>
              </a:rPr>
              <a:t>長度：</a:t>
            </a:r>
            <a:r>
              <a:rPr lang="en-US" altLang="zh-TW" dirty="0" smtClean="0">
                <a:solidFill>
                  <a:schemeClr val="tx1"/>
                </a:solidFill>
              </a:rPr>
              <a:t>6</a:t>
            </a:r>
          </a:p>
          <a:p>
            <a:r>
              <a:rPr lang="zh-TW" altLang="en-US" dirty="0" smtClean="0">
                <a:solidFill>
                  <a:schemeClr val="tx1"/>
                </a:solidFill>
              </a:rPr>
              <a:t>方向：向左移動</a:t>
            </a:r>
            <a:endParaRPr lang="en-US" altLang="zh-TW" dirty="0" smtClean="0">
              <a:solidFill>
                <a:schemeClr val="tx1"/>
              </a:solidFill>
            </a:endParaRPr>
          </a:p>
          <a:p>
            <a:r>
              <a:rPr lang="zh-TW" altLang="en-US" dirty="0" smtClean="0">
                <a:solidFill>
                  <a:schemeClr val="tx1"/>
                </a:solidFill>
              </a:rPr>
              <a:t>動</a:t>
            </a:r>
            <a:r>
              <a:rPr lang="zh-TW" altLang="en-US" dirty="0">
                <a:solidFill>
                  <a:schemeClr val="tx1"/>
                </a:solidFill>
              </a:rPr>
              <a:t>作</a:t>
            </a:r>
            <a:r>
              <a:rPr lang="zh-TW" altLang="en-US" dirty="0" smtClean="0">
                <a:solidFill>
                  <a:schemeClr val="tx1"/>
                </a:solidFill>
              </a:rPr>
              <a:t>：</a:t>
            </a:r>
            <a:r>
              <a:rPr lang="zh-TW" altLang="en-US" dirty="0" smtClean="0">
                <a:solidFill>
                  <a:schemeClr val="tx1"/>
                </a:solidFill>
              </a:rPr>
              <a:t>先</a:t>
            </a:r>
            <a:r>
              <a:rPr lang="zh-TW" altLang="en-US" dirty="0">
                <a:solidFill>
                  <a:schemeClr val="tx1"/>
                </a:solidFill>
              </a:rPr>
              <a:t>往上走一格、再往右走一格、再往下走一</a:t>
            </a:r>
            <a:r>
              <a:rPr lang="zh-TW" altLang="en-US" dirty="0" smtClean="0">
                <a:solidFill>
                  <a:schemeClr val="tx1"/>
                </a:solidFill>
              </a:rPr>
              <a:t>格。</a:t>
            </a:r>
            <a:endParaRPr lang="en-US" altLang="zh-TW" dirty="0" smtClean="0">
              <a:solidFill>
                <a:schemeClr val="tx1"/>
              </a:solidFill>
            </a:endParaRPr>
          </a:p>
          <a:p>
            <a:r>
              <a:rPr lang="zh-TW" altLang="en-US" dirty="0" smtClean="0">
                <a:solidFill>
                  <a:schemeClr val="tx1"/>
                </a:solidFill>
              </a:rPr>
              <a:t>預期：這</a:t>
            </a:r>
            <a:r>
              <a:rPr lang="zh-TW" altLang="en-US" dirty="0" smtClean="0">
                <a:solidFill>
                  <a:schemeClr val="tx1"/>
                </a:solidFill>
              </a:rPr>
              <a:t>條</a:t>
            </a:r>
            <a:r>
              <a:rPr lang="zh-TW" altLang="en-US" dirty="0">
                <a:solidFill>
                  <a:schemeClr val="tx1"/>
                </a:solidFill>
              </a:rPr>
              <a:t>蛇</a:t>
            </a:r>
            <a:r>
              <a:rPr lang="zh-TW" altLang="en-US" dirty="0" smtClean="0">
                <a:solidFill>
                  <a:schemeClr val="tx1"/>
                </a:solidFill>
              </a:rPr>
              <a:t>一定</a:t>
            </a:r>
            <a:r>
              <a:rPr lang="zh-TW" altLang="en-US" dirty="0">
                <a:solidFill>
                  <a:schemeClr val="tx1"/>
                </a:solidFill>
              </a:rPr>
              <a:t>會撞到</a:t>
            </a:r>
            <a:r>
              <a:rPr lang="zh-TW" altLang="en-US" dirty="0">
                <a:solidFill>
                  <a:schemeClr val="tx1"/>
                </a:solidFill>
              </a:rPr>
              <a:t>自己的身體。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en-US" altLang="zh-TW" dirty="0" smtClean="0">
              <a:solidFill>
                <a:schemeClr val="tx1"/>
              </a:solidFill>
            </a:endParaRPr>
          </a:p>
          <a:p>
            <a:endParaRPr lang="en-US" altLang="zh-TW" dirty="0" smtClean="0">
              <a:solidFill>
                <a:schemeClr val="tx1"/>
              </a:solidFill>
            </a:endParaRPr>
          </a:p>
          <a:p>
            <a:r>
              <a:rPr lang="en-US" altLang="zh-TW" dirty="0" smtClean="0">
                <a:solidFill>
                  <a:schemeClr val="tx1"/>
                </a:solidFill>
              </a:rPr>
              <a:t>Arrange</a:t>
            </a:r>
            <a:r>
              <a:rPr lang="en-US" altLang="zh-TW" dirty="0">
                <a:solidFill>
                  <a:schemeClr val="tx1"/>
                </a:solidFill>
              </a:rPr>
              <a:t>: </a:t>
            </a:r>
            <a:r>
              <a:rPr lang="zh-TW" altLang="en-US" dirty="0">
                <a:solidFill>
                  <a:schemeClr val="tx1"/>
                </a:solidFill>
              </a:rPr>
              <a:t>頭應該會撞到身體</a:t>
            </a: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Action: </a:t>
            </a:r>
            <a:r>
              <a:rPr lang="zh-TW" altLang="en-US" dirty="0">
                <a:solidFill>
                  <a:schemeClr val="tx1"/>
                </a:solidFill>
              </a:rPr>
              <a:t>讓蛇執行往上右下移動的動作</a:t>
            </a: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Assert: </a:t>
            </a:r>
            <a:r>
              <a:rPr lang="zh-TW" altLang="en-US" dirty="0">
                <a:solidFill>
                  <a:schemeClr val="tx1"/>
                </a:solidFill>
              </a:rPr>
              <a:t>確認頭真的撞到身體了</a:t>
            </a:r>
          </a:p>
          <a:p>
            <a:endParaRPr lang="en-US" altLang="zh-TW" dirty="0" smtClean="0">
              <a:solidFill>
                <a:schemeClr val="tx1"/>
              </a:solidFill>
            </a:endParaRPr>
          </a:p>
          <a:p>
            <a:endParaRPr lang="en-US" altLang="zh-TW" dirty="0" smtClean="0">
              <a:solidFill>
                <a:schemeClr val="tx1"/>
              </a:solidFill>
            </a:endParaRPr>
          </a:p>
          <a:p>
            <a:r>
              <a:rPr lang="zh-TW" altLang="en-US" dirty="0" smtClean="0">
                <a:solidFill>
                  <a:schemeClr val="tx1"/>
                </a:solidFill>
              </a:rPr>
              <a:t>如果程式</a:t>
            </a:r>
            <a:r>
              <a:rPr lang="zh-TW" altLang="en-US" dirty="0">
                <a:solidFill>
                  <a:schemeClr val="tx1"/>
                </a:solidFill>
              </a:rPr>
              <a:t>說蛇頭沒有撞到，就一定有 </a:t>
            </a:r>
            <a:r>
              <a:rPr lang="en-US" altLang="zh-TW" dirty="0">
                <a:solidFill>
                  <a:schemeClr val="tx1"/>
                </a:solidFill>
              </a:rPr>
              <a:t>Bug</a:t>
            </a:r>
            <a:r>
              <a:rPr lang="zh-TW" altLang="en-US" dirty="0" smtClean="0">
                <a:solidFill>
                  <a:schemeClr val="tx1"/>
                </a:solidFill>
              </a:rPr>
              <a:t>。</a:t>
            </a:r>
            <a:endParaRPr lang="en-US" altLang="zh-TW" dirty="0">
              <a:solidFill>
                <a:schemeClr val="tx1"/>
              </a:solidFill>
            </a:endParaRPr>
          </a:p>
          <a:p>
            <a:endParaRPr lang="en-US" altLang="zh-TW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1272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Code </a:t>
            </a:r>
            <a:r>
              <a:rPr lang="en-US" altLang="zh-TW" b="1" dirty="0" smtClean="0"/>
              <a:t>Review-</a:t>
            </a:r>
            <a:r>
              <a:rPr lang="zh-TW" altLang="en-US" b="1" dirty="0" smtClean="0"/>
              <a:t>黑箱</a:t>
            </a:r>
            <a:r>
              <a:rPr lang="zh-TW" altLang="en-US" b="1" dirty="0"/>
              <a:t>測試</a:t>
            </a:r>
          </a:p>
        </p:txBody>
      </p:sp>
      <p:sp>
        <p:nvSpPr>
          <p:cNvPr id="4" name="文字版面配置區 2"/>
          <p:cNvSpPr>
            <a:spLocks noGrp="1"/>
          </p:cNvSpPr>
          <p:nvPr>
            <p:ph type="body" idx="1"/>
          </p:nvPr>
        </p:nvSpPr>
        <p:spPr>
          <a:xfrm>
            <a:off x="1219200" y="1720183"/>
            <a:ext cx="6705600" cy="4403700"/>
          </a:xfrm>
        </p:spPr>
        <p:txBody>
          <a:bodyPr/>
          <a:lstStyle/>
          <a:p>
            <a:pPr lvl="1">
              <a:buFont typeface="Wingdings" panose="05000000000000000000" pitchFamily="2" charset="2"/>
              <a:buChar char="l"/>
            </a:pPr>
            <a:endParaRPr lang="en-US" altLang="zh-TW" dirty="0" smtClean="0"/>
          </a:p>
          <a:p>
            <a:pPr marL="457200" lvl="1" indent="-457200"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/>
              <a:t>查看</a:t>
            </a:r>
            <a:r>
              <a:rPr lang="en-US" altLang="zh-TW" sz="2800" dirty="0" smtClean="0"/>
              <a:t>UI</a:t>
            </a:r>
            <a:r>
              <a:rPr lang="zh-TW" altLang="en-US" sz="2800" dirty="0" smtClean="0"/>
              <a:t>正確性</a:t>
            </a:r>
            <a:endParaRPr lang="en-US" altLang="zh-TW" sz="2800" dirty="0"/>
          </a:p>
          <a:p>
            <a:pPr marL="457200" lvl="1" indent="-457200"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endParaRPr lang="en-US" altLang="zh-TW" sz="2800" dirty="0" smtClean="0"/>
          </a:p>
          <a:p>
            <a:pPr marL="457200" lvl="1" indent="-457200"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/>
              <a:t>使用者情境測試</a:t>
            </a:r>
            <a:endParaRPr lang="en-US" altLang="zh-TW" sz="2800" dirty="0"/>
          </a:p>
          <a:p>
            <a:pPr marL="457200" lvl="1" indent="-457200"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endParaRPr lang="en-US" altLang="zh-TW" sz="2800" dirty="0" smtClean="0"/>
          </a:p>
          <a:p>
            <a:pPr marL="457200" lvl="1" indent="-457200"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en-US" altLang="zh-TW" sz="2800" dirty="0" smtClean="0"/>
              <a:t>End-to-End</a:t>
            </a:r>
            <a:r>
              <a:rPr lang="zh-TW" altLang="en-US" sz="2800" dirty="0" smtClean="0"/>
              <a:t>測試</a:t>
            </a:r>
            <a:r>
              <a:rPr lang="en-US" altLang="zh-TW" sz="2800" dirty="0" smtClean="0"/>
              <a:t>(integration test)</a:t>
            </a:r>
            <a:endParaRPr lang="zh-TW" altLang="en-US" sz="2800" dirty="0"/>
          </a:p>
        </p:txBody>
      </p:sp>
      <p:pic>
        <p:nvPicPr>
          <p:cNvPr id="5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386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016" y="30953"/>
            <a:ext cx="2874909" cy="6754799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/>
              <a:t>受訪人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800" b="1" dirty="0" smtClean="0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★ </a:t>
            </a:r>
            <a:r>
              <a:rPr lang="zh-TW" altLang="en-US" sz="2800" b="1" dirty="0" smtClean="0"/>
              <a:t>楊 維 中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 smtClean="0"/>
              <a:t>	</a:t>
            </a:r>
            <a:r>
              <a:rPr lang="zh-TW" altLang="en-US" dirty="0" smtClean="0"/>
              <a:t>軟體開發處</a:t>
            </a:r>
            <a:r>
              <a:rPr lang="zh-TW" altLang="en-US" dirty="0"/>
              <a:t> </a:t>
            </a:r>
            <a:r>
              <a:rPr lang="zh-TW" altLang="en-US" dirty="0" smtClean="0"/>
              <a:t> 經理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iOS</a:t>
            </a:r>
            <a:r>
              <a:rPr lang="zh-TW" altLang="en-US" dirty="0" smtClean="0"/>
              <a:t> </a:t>
            </a:r>
            <a:r>
              <a:rPr lang="en-US" altLang="zh-TW" dirty="0"/>
              <a:t>T</a:t>
            </a:r>
            <a:r>
              <a:rPr lang="en-US" altLang="zh-TW" dirty="0" smtClean="0"/>
              <a:t>eam</a:t>
            </a:r>
            <a:r>
              <a:rPr lang="zh-TW" altLang="en-US" dirty="0" smtClean="0"/>
              <a:t> </a:t>
            </a:r>
            <a:r>
              <a:rPr lang="en-US" altLang="zh-TW" dirty="0" smtClean="0"/>
              <a:t>Manager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矩形 4"/>
          <p:cNvSpPr/>
          <p:nvPr/>
        </p:nvSpPr>
        <p:spPr>
          <a:xfrm>
            <a:off x="279779" y="6110266"/>
            <a:ext cx="332815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Clr>
                <a:srgbClr val="1155CC"/>
              </a:buClr>
              <a:buSzPct val="25000"/>
            </a:pPr>
            <a:r>
              <a:rPr lang="zh-TW" altLang="zh-TW" u="sng" dirty="0">
                <a:solidFill>
                  <a:srgbClr val="0B5394"/>
                </a:solidFill>
                <a:hlinkClick r:id="rId5"/>
              </a:rPr>
              <a:t>https://github.com/zonble/kkbox-ios-dev</a:t>
            </a:r>
          </a:p>
        </p:txBody>
      </p:sp>
    </p:spTree>
    <p:extLst>
      <p:ext uri="{BB962C8B-B14F-4D97-AF65-F5344CB8AC3E}">
        <p14:creationId xmlns:p14="http://schemas.microsoft.com/office/powerpoint/2010/main" val="281519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/>
              <a:t>靜態分</a:t>
            </a:r>
            <a:r>
              <a:rPr lang="zh-TW" altLang="en-US" b="1" dirty="0"/>
              <a:t>析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77925" y="1822449"/>
            <a:ext cx="6788150" cy="395853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/>
              <a:t> 最簡單</a:t>
            </a:r>
            <a:r>
              <a:rPr lang="zh-TW" altLang="en-US" sz="2800" dirty="0"/>
              <a:t>最</a:t>
            </a:r>
            <a:r>
              <a:rPr lang="zh-TW" altLang="en-US" sz="2800" dirty="0" smtClean="0"/>
              <a:t>便宜的方法</a:t>
            </a:r>
            <a:endParaRPr lang="en-US" altLang="zh-TW" sz="2800" dirty="0" smtClean="0"/>
          </a:p>
          <a:p>
            <a:pPr>
              <a:lnSpc>
                <a:spcPct val="150000"/>
              </a:lnSpc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en-US" altLang="zh-TW" sz="2800" dirty="0"/>
              <a:t> </a:t>
            </a:r>
            <a:r>
              <a:rPr lang="zh-TW" altLang="en-US" sz="2800" dirty="0" smtClean="0"/>
              <a:t>所有測試的第一步</a:t>
            </a:r>
            <a:r>
              <a:rPr lang="en-US" altLang="zh-TW" sz="2800" dirty="0" smtClean="0"/>
              <a:t>(</a:t>
            </a:r>
            <a:r>
              <a:rPr lang="zh-TW" altLang="en-US" sz="2800" dirty="0" smtClean="0"/>
              <a:t>避免改爛程式</a:t>
            </a:r>
            <a:r>
              <a:rPr lang="en-US" altLang="zh-TW" sz="2800" dirty="0" smtClean="0"/>
              <a:t>)</a:t>
            </a:r>
          </a:p>
          <a:p>
            <a:pPr marL="0" lvl="1" indent="0">
              <a:lnSpc>
                <a:spcPct val="150000"/>
              </a:lnSpc>
              <a:buNone/>
            </a:pPr>
            <a:r>
              <a:rPr lang="zh-TW" altLang="en-US" sz="2800" dirty="0" smtClean="0"/>
              <a:t>     </a:t>
            </a:r>
            <a:r>
              <a:rPr lang="en-US" altLang="zh-TW" sz="2800" dirty="0" smtClean="0"/>
              <a:t>-</a:t>
            </a:r>
            <a:r>
              <a:rPr lang="zh-TW" altLang="en-US" sz="2800" dirty="0" smtClean="0"/>
              <a:t> 越早發現，越早修正</a:t>
            </a:r>
            <a:endParaRPr lang="en-US" altLang="zh-TW" sz="2800" dirty="0" smtClean="0"/>
          </a:p>
          <a:p>
            <a:pPr>
              <a:lnSpc>
                <a:spcPct val="150000"/>
              </a:lnSpc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/>
              <a:t> 主要測試系統方面</a:t>
            </a:r>
            <a:endParaRPr lang="en-US" altLang="zh-TW" sz="28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800" dirty="0"/>
              <a:t> </a:t>
            </a:r>
            <a:r>
              <a:rPr lang="zh-TW" altLang="en-US" sz="2800" dirty="0" smtClean="0"/>
              <a:t>    </a:t>
            </a:r>
            <a:r>
              <a:rPr lang="en-US" altLang="zh-TW" sz="2800" dirty="0" smtClean="0"/>
              <a:t>- </a:t>
            </a:r>
            <a:r>
              <a:rPr lang="zh-TW" altLang="en-US" sz="2800" dirty="0" smtClean="0"/>
              <a:t>功能方面無法測試</a:t>
            </a:r>
            <a:r>
              <a:rPr lang="en-US" altLang="zh-TW" sz="2800" dirty="0" smtClean="0"/>
              <a:t>(</a:t>
            </a:r>
            <a:r>
              <a:rPr lang="zh-TW" altLang="en-US" sz="2800" dirty="0" smtClean="0"/>
              <a:t>例如</a:t>
            </a:r>
            <a:r>
              <a:rPr lang="en-US" altLang="zh-TW" sz="2800" dirty="0" smtClean="0"/>
              <a:t>:memory leak)</a:t>
            </a:r>
            <a:endParaRPr lang="zh-TW" altLang="en-US" sz="2800" dirty="0"/>
          </a:p>
        </p:txBody>
      </p:sp>
      <p:pic>
        <p:nvPicPr>
          <p:cNvPr id="4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3322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靜態</a:t>
            </a:r>
            <a:r>
              <a:rPr lang="zh-TW" altLang="en-US" b="1" dirty="0" smtClean="0"/>
              <a:t>分析</a:t>
            </a:r>
            <a:r>
              <a:rPr lang="zh-TW" altLang="en-US" b="1" dirty="0"/>
              <a:t>工具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295400" y="2019299"/>
            <a:ext cx="6521450" cy="407283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TW" sz="2800" dirty="0" smtClean="0"/>
              <a:t>LLVM</a:t>
            </a:r>
            <a:r>
              <a:rPr lang="zh-TW" altLang="en-US" sz="2800" dirty="0" smtClean="0"/>
              <a:t>提供的</a:t>
            </a:r>
            <a:r>
              <a:rPr lang="en-US" altLang="zh-TW" sz="2800" dirty="0" smtClean="0"/>
              <a:t>scan </a:t>
            </a:r>
            <a:r>
              <a:rPr lang="en-US" altLang="zh-TW" sz="2800" dirty="0" smtClean="0"/>
              <a:t>build</a:t>
            </a:r>
          </a:p>
          <a:p>
            <a:pPr marL="0" indent="0">
              <a:buNone/>
            </a:pPr>
            <a:r>
              <a:rPr lang="en-US" altLang="zh-TW" sz="2800" dirty="0"/>
              <a:t>	</a:t>
            </a:r>
            <a:r>
              <a:rPr lang="en-US" altLang="zh-TW" sz="2800" dirty="0" smtClean="0"/>
              <a:t>- </a:t>
            </a:r>
            <a:r>
              <a:rPr lang="zh-TW" altLang="en-US" sz="2800" dirty="0" smtClean="0"/>
              <a:t>用來跑</a:t>
            </a:r>
            <a:r>
              <a:rPr lang="zh-TW" altLang="en-US" sz="2800" dirty="0"/>
              <a:t>分析</a:t>
            </a:r>
            <a:r>
              <a:rPr lang="zh-TW" altLang="en-US" sz="2800" dirty="0" smtClean="0"/>
              <a:t>的高</a:t>
            </a:r>
            <a:r>
              <a:rPr lang="zh-TW" altLang="en-US" sz="2800" dirty="0"/>
              <a:t>階</a:t>
            </a:r>
            <a:r>
              <a:rPr lang="en-US" altLang="zh-TW" sz="2800" dirty="0" smtClean="0"/>
              <a:t>command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line</a:t>
            </a:r>
            <a:endParaRPr lang="en-US" altLang="zh-TW" sz="2800" dirty="0"/>
          </a:p>
          <a:p>
            <a:pPr marL="0" indent="0">
              <a:buNone/>
            </a:pPr>
            <a:endParaRPr lang="en-US" altLang="zh-TW" sz="2800" dirty="0" smtClean="0"/>
          </a:p>
          <a:p>
            <a:pPr marL="0" indent="0">
              <a:buNone/>
            </a:pPr>
            <a:r>
              <a:rPr lang="en-US" altLang="zh-TW" sz="2800" dirty="0" smtClean="0"/>
              <a:t>2.  Deployment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2800" dirty="0"/>
              <a:t>	</a:t>
            </a:r>
            <a:r>
              <a:rPr lang="en-US" altLang="zh-TW" sz="2800" dirty="0" smtClean="0"/>
              <a:t>- </a:t>
            </a:r>
            <a:r>
              <a:rPr lang="zh-TW" altLang="en-US" sz="2800" dirty="0" smtClean="0"/>
              <a:t>檢查在</a:t>
            </a:r>
            <a:r>
              <a:rPr lang="en-US" altLang="zh-TW" sz="2800" dirty="0" smtClean="0"/>
              <a:t>IOS</a:t>
            </a:r>
            <a:r>
              <a:rPr lang="zh-TW" altLang="en-US" sz="2800" dirty="0" smtClean="0"/>
              <a:t>新舊版本有無衝突</a:t>
            </a:r>
            <a:r>
              <a:rPr lang="en-US" altLang="zh-TW" sz="2800" dirty="0" smtClean="0"/>
              <a:t>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2800" dirty="0" smtClean="0"/>
              <a:t>3.  </a:t>
            </a:r>
            <a:r>
              <a:rPr lang="en-US" altLang="zh-TW" sz="2800" dirty="0" smtClean="0"/>
              <a:t>Java</a:t>
            </a:r>
            <a:r>
              <a:rPr lang="zh-TW" altLang="en-US" sz="2800" dirty="0" smtClean="0"/>
              <a:t>的</a:t>
            </a:r>
            <a:r>
              <a:rPr lang="en-US" altLang="zh-TW" sz="2800" dirty="0" smtClean="0"/>
              <a:t>PMD library</a:t>
            </a:r>
            <a:endParaRPr lang="en-US" altLang="zh-TW" sz="28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2800" dirty="0"/>
              <a:t>	</a:t>
            </a:r>
            <a:r>
              <a:rPr lang="en-US" altLang="zh-TW" sz="2800" dirty="0" smtClean="0"/>
              <a:t>- </a:t>
            </a:r>
            <a:r>
              <a:rPr lang="zh-TW" altLang="en-US" sz="2800" dirty="0" smtClean="0"/>
              <a:t>偵測重複的</a:t>
            </a:r>
            <a:r>
              <a:rPr lang="zh-TW" altLang="zh-TW" sz="2800" dirty="0" smtClean="0"/>
              <a:t>程式碼</a:t>
            </a:r>
            <a:endParaRPr lang="zh-TW" altLang="en-US" sz="2800" dirty="0"/>
          </a:p>
        </p:txBody>
      </p:sp>
      <p:pic>
        <p:nvPicPr>
          <p:cNvPr id="4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54922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/>
              <a:t>單元</a:t>
            </a:r>
            <a:r>
              <a:rPr lang="zh-TW" altLang="en-US" b="1" dirty="0" smtClean="0"/>
              <a:t>測試</a:t>
            </a:r>
            <a:endParaRPr lang="zh-TW" altLang="en-US" b="1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03300" y="1344351"/>
            <a:ext cx="7048500" cy="495956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  <a:buClr>
                <a:srgbClr val="3DADC3"/>
              </a:buClr>
              <a:buFont typeface="Wingdings" panose="05000000000000000000" pitchFamily="2" charset="2"/>
              <a:buChar char="l"/>
            </a:pPr>
            <a:r>
              <a:rPr lang="en-US" altLang="zh-TW" sz="3200" dirty="0" err="1"/>
              <a:t>XCTest</a:t>
            </a:r>
            <a:endParaRPr lang="en-US" altLang="zh-TW" sz="3200" dirty="0"/>
          </a:p>
          <a:p>
            <a:pPr marL="0" indent="0">
              <a:lnSpc>
                <a:spcPct val="150000"/>
              </a:lnSpc>
              <a:buClr>
                <a:srgbClr val="3DADC3"/>
              </a:buClr>
              <a:buNone/>
            </a:pPr>
            <a:r>
              <a:rPr lang="en-US" altLang="zh-TW" sz="3200" dirty="0"/>
              <a:t>	</a:t>
            </a:r>
            <a:r>
              <a:rPr lang="en-US" altLang="zh-TW" sz="2600" dirty="0" smtClean="0"/>
              <a:t>-</a:t>
            </a:r>
            <a:r>
              <a:rPr lang="zh-TW" altLang="en-US" sz="2600" dirty="0" smtClean="0"/>
              <a:t>蘋果原</a:t>
            </a:r>
            <a:r>
              <a:rPr lang="zh-TW" altLang="en-US" sz="2600" dirty="0"/>
              <a:t>廠</a:t>
            </a:r>
            <a:r>
              <a:rPr lang="en-US" altLang="zh-TW" sz="2600" dirty="0" err="1"/>
              <a:t>Xcode</a:t>
            </a:r>
            <a:r>
              <a:rPr lang="zh-TW" altLang="en-US" sz="2600" dirty="0"/>
              <a:t>提供</a:t>
            </a:r>
            <a:r>
              <a:rPr lang="zh-TW" altLang="en-US" sz="2600" dirty="0" smtClean="0"/>
              <a:t>的</a:t>
            </a:r>
            <a:endParaRPr lang="en-US" altLang="zh-TW" sz="2600" dirty="0" smtClean="0"/>
          </a:p>
          <a:p>
            <a:pPr marL="0" indent="0">
              <a:lnSpc>
                <a:spcPct val="150000"/>
              </a:lnSpc>
              <a:buClr>
                <a:srgbClr val="3DADC3"/>
              </a:buClr>
              <a:buNone/>
            </a:pPr>
            <a:r>
              <a:rPr lang="en-US" altLang="zh-TW" sz="2600" dirty="0"/>
              <a:t>	</a:t>
            </a:r>
            <a:r>
              <a:rPr lang="en-US" altLang="zh-TW" sz="2600" dirty="0" smtClean="0"/>
              <a:t>-</a:t>
            </a:r>
            <a:r>
              <a:rPr lang="zh-TW" altLang="en-US" sz="2600" dirty="0" smtClean="0"/>
              <a:t>測試</a:t>
            </a:r>
            <a:r>
              <a:rPr lang="en-US" altLang="zh-TW" sz="2600" dirty="0" smtClean="0"/>
              <a:t>UI</a:t>
            </a:r>
            <a:endParaRPr lang="en-US" altLang="zh-TW" sz="2600" dirty="0"/>
          </a:p>
          <a:p>
            <a:pPr>
              <a:lnSpc>
                <a:spcPct val="150000"/>
              </a:lnSpc>
              <a:buClr>
                <a:srgbClr val="3DADC3"/>
              </a:buClr>
              <a:buFont typeface="Wingdings" panose="05000000000000000000" pitchFamily="2" charset="2"/>
              <a:buChar char="l"/>
            </a:pPr>
            <a:r>
              <a:rPr lang="en-US" altLang="zh-TW" sz="3200" dirty="0" err="1"/>
              <a:t>Appium</a:t>
            </a:r>
            <a:r>
              <a:rPr lang="en-US" altLang="zh-TW" sz="3200" dirty="0"/>
              <a:t> </a:t>
            </a:r>
            <a:endParaRPr lang="en-US" altLang="zh-TW" sz="28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2800" dirty="0"/>
              <a:t>	</a:t>
            </a:r>
            <a:r>
              <a:rPr lang="en-US" altLang="zh-TW" sz="2600" dirty="0"/>
              <a:t>- 2013</a:t>
            </a:r>
            <a:r>
              <a:rPr lang="zh-TW" altLang="en-US" sz="2600" dirty="0"/>
              <a:t>年導入</a:t>
            </a:r>
            <a:endParaRPr lang="en-US" altLang="zh-TW" sz="2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2600" dirty="0"/>
              <a:t>	- </a:t>
            </a:r>
            <a:r>
              <a:rPr lang="zh-TW" altLang="en-US" sz="2600" dirty="0"/>
              <a:t>可以跨平台</a:t>
            </a:r>
            <a:r>
              <a:rPr lang="en-US" altLang="zh-TW" sz="2600" dirty="0"/>
              <a:t>(IOS,</a:t>
            </a:r>
            <a:r>
              <a:rPr lang="zh-TW" altLang="en-US" sz="2600" dirty="0"/>
              <a:t> </a:t>
            </a:r>
            <a:r>
              <a:rPr lang="en-US" altLang="zh-TW" sz="2600" dirty="0"/>
              <a:t>Android)</a:t>
            </a:r>
            <a:r>
              <a:rPr lang="zh-TW" altLang="en-US" sz="2600" dirty="0"/>
              <a:t>測試</a:t>
            </a:r>
            <a:endParaRPr lang="en-US" altLang="zh-TW" sz="26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2600" dirty="0"/>
              <a:t>	- </a:t>
            </a:r>
            <a:r>
              <a:rPr lang="zh-TW" altLang="en-US" sz="2600" dirty="0"/>
              <a:t>確保同個帳戶在不同平台也可以正常使用</a:t>
            </a:r>
            <a:endParaRPr lang="en-US" altLang="zh-TW" sz="2600" dirty="0"/>
          </a:p>
        </p:txBody>
      </p:sp>
      <p:pic>
        <p:nvPicPr>
          <p:cNvPr id="4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922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title"/>
          </p:nvPr>
        </p:nvSpPr>
        <p:spPr>
          <a:xfrm>
            <a:off x="311700" y="453666"/>
            <a:ext cx="8520599" cy="94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</a:pPr>
            <a:r>
              <a:rPr lang="zh-TW" altLang="en-US" b="1" dirty="0" smtClean="0"/>
              <a:t>單元測試</a:t>
            </a:r>
            <a:endParaRPr b="1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899592" y="2132855"/>
            <a:ext cx="7932707" cy="39592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lnSpc>
                <a:spcPct val="150000"/>
              </a:lnSpc>
              <a:buClr>
                <a:schemeClr val="dk1"/>
              </a:buClr>
              <a:buFont typeface="Microsoft JhengHei"/>
            </a:pPr>
            <a:r>
              <a:rPr lang="zh-TW" altLang="zh-TW" b="1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持續</a:t>
            </a:r>
            <a:r>
              <a:rPr lang="zh-TW" altLang="zh-TW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整合(CI)</a:t>
            </a:r>
            <a:endParaRPr lang="en-US" altLang="zh-TW" b="1" dirty="0" smtClean="0">
              <a:solidFill>
                <a:schemeClr val="accent1"/>
              </a:solidFill>
              <a:highlight>
                <a:srgbClr val="FFFFFF"/>
              </a:highlight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228600">
              <a:lnSpc>
                <a:spcPct val="150000"/>
              </a:lnSpc>
              <a:buClr>
                <a:schemeClr val="dk1"/>
              </a:buClr>
              <a:buFont typeface="Microsoft JhengHei"/>
            </a:pPr>
            <a:r>
              <a:rPr lang="zh-TW" altLang="en-US" b="1" dirty="0" smtClean="0">
                <a:solidFill>
                  <a:schemeClr val="accent1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★</a:t>
            </a:r>
            <a:r>
              <a:rPr lang="zh-TW" altLang="en-US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工具</a:t>
            </a:r>
            <a:r>
              <a:rPr lang="zh-TW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：jenkins</a:t>
            </a:r>
          </a:p>
          <a:p>
            <a:pPr marL="457200" lvl="0" indent="-228600">
              <a:lnSpc>
                <a:spcPct val="150000"/>
              </a:lnSpc>
              <a:buClr>
                <a:schemeClr val="dk1"/>
              </a:buClr>
              <a:buFont typeface="Microsoft JhengHei"/>
            </a:pPr>
            <a:r>
              <a:rPr lang="zh-TW" altLang="en-US" b="1" dirty="0">
                <a:solidFill>
                  <a:schemeClr val="accent1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★</a:t>
            </a:r>
            <a:r>
              <a:rPr lang="zh-TW" altLang="en-US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定期</a:t>
            </a:r>
            <a:r>
              <a:rPr lang="zh-TW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跑單元測試</a:t>
            </a:r>
            <a:r>
              <a:rPr lang="zh-TW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（一個</a:t>
            </a:r>
            <a:r>
              <a:rPr lang="zh-TW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小時跑</a:t>
            </a:r>
            <a:r>
              <a:rPr lang="zh-TW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一次）</a:t>
            </a:r>
            <a:endParaRPr lang="zh-TW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228600">
              <a:lnSpc>
                <a:spcPct val="150000"/>
              </a:lnSpc>
              <a:buClr>
                <a:schemeClr val="dk1"/>
              </a:buClr>
              <a:buFont typeface="Microsoft JhengHei"/>
            </a:pPr>
            <a:r>
              <a:rPr lang="zh-TW" altLang="en-US" b="1" dirty="0">
                <a:solidFill>
                  <a:schemeClr val="accent1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★</a:t>
            </a:r>
            <a:r>
              <a:rPr lang="zh-TW" altLang="en-US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altLang="en-US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產生報表</a:t>
            </a:r>
            <a:endParaRPr lang="zh-TW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213361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1814" y="6110277"/>
            <a:ext cx="1867236" cy="6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102" y="742549"/>
            <a:ext cx="4025796" cy="53677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853" y="670054"/>
            <a:ext cx="7350293" cy="55127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1331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1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01814" y="6110277"/>
            <a:ext cx="1867236" cy="6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177" y="236170"/>
            <a:ext cx="7363645" cy="58409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0918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311700" y="1507766"/>
            <a:ext cx="8520600" cy="94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zh-TW" dirty="0">
                <a:solidFill>
                  <a:srgbClr val="0B5394"/>
                </a:solidFill>
                <a:latin typeface="Trebuchet MS"/>
                <a:ea typeface="Trebuchet MS"/>
                <a:cs typeface="Trebuchet MS"/>
                <a:sym typeface="Trebuchet MS"/>
              </a:rPr>
              <a:t>Thank You!</a:t>
            </a:r>
          </a:p>
        </p:txBody>
      </p:sp>
      <p:pic>
        <p:nvPicPr>
          <p:cNvPr id="174" name="Shape 1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3625" y="3036325"/>
            <a:ext cx="7260000" cy="2117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560293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433560" y="470791"/>
            <a:ext cx="3660791" cy="9429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zh-TW" sz="4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KKBOX</a:t>
            </a:r>
            <a:r>
              <a:rPr lang="zh-TW" sz="4800" b="1" i="0" u="none" strike="noStrike" cap="none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簡介</a:t>
            </a:r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1044871" y="2061653"/>
            <a:ext cx="3917594" cy="115227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91440" marR="0" lvl="0" indent="-91440" algn="l" rtl="0">
              <a:lnSpc>
                <a:spcPct val="85000"/>
              </a:lnSpc>
              <a:spcBef>
                <a:spcPts val="0"/>
              </a:spcBef>
              <a:buClr>
                <a:srgbClr val="262626"/>
              </a:buClr>
              <a:buSzPct val="25000"/>
              <a:buFont typeface="Arial"/>
              <a:buNone/>
            </a:pPr>
            <a:r>
              <a:rPr lang="zh-TW" sz="2400" b="0" i="0" u="none" strike="noStrike" cap="none" dirty="0">
                <a:solidFill>
                  <a:srgbClr val="26262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線上音樂串</a:t>
            </a:r>
            <a:r>
              <a:rPr lang="zh-TW" sz="2400" b="0" i="0" u="none" strike="noStrike" cap="none" dirty="0" smtClean="0">
                <a:solidFill>
                  <a:srgbClr val="26262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流</a:t>
            </a:r>
            <a:endParaRPr lang="en-US" altLang="zh-TW" sz="2400" b="0" i="0" u="none" strike="noStrike" cap="none" dirty="0" smtClean="0">
              <a:solidFill>
                <a:srgbClr val="26262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" marR="0" lvl="0" indent="-91440" algn="l" rtl="0">
              <a:lnSpc>
                <a:spcPct val="85000"/>
              </a:lnSpc>
              <a:spcBef>
                <a:spcPts val="0"/>
              </a:spcBef>
              <a:buClr>
                <a:srgbClr val="262626"/>
              </a:buClr>
              <a:buSzPct val="25000"/>
              <a:buFont typeface="Arial"/>
              <a:buNone/>
            </a:pPr>
            <a:endParaRPr lang="en-US" altLang="zh-TW" dirty="0">
              <a:solidFill>
                <a:srgbClr val="26262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0">
              <a:buClr>
                <a:srgbClr val="262626"/>
              </a:buClr>
              <a:buSzPct val="25000"/>
              <a:buNone/>
            </a:pPr>
            <a:r>
              <a:rPr lang="zh-TW" altLang="zh-TW" dirty="0">
                <a:solidFill>
                  <a:srgbClr val="25252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下載歌曲服務</a:t>
            </a:r>
            <a:endParaRPr lang="zh-TW" sz="2400" b="0" i="0" u="none" strike="noStrike" cap="none" dirty="0">
              <a:solidFill>
                <a:srgbClr val="26262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9" name="Shape 99"/>
          <p:cNvPicPr preferRelativeResize="0"/>
          <p:nvPr/>
        </p:nvPicPr>
        <p:blipFill rotWithShape="1">
          <a:blip r:embed="rId3">
            <a:alphaModFix/>
          </a:blip>
          <a:srcRect l="5634" t="3992" r="-1466" b="-2079"/>
          <a:stretch/>
        </p:blipFill>
        <p:spPr>
          <a:xfrm>
            <a:off x="4296925" y="709725"/>
            <a:ext cx="3981900" cy="5816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329614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/>
        </p:nvSpPr>
        <p:spPr>
          <a:xfrm>
            <a:off x="136153" y="6255136"/>
            <a:ext cx="5054700" cy="60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ct val="25000"/>
              <a:buFont typeface="Arial"/>
              <a:buNone/>
            </a:pPr>
            <a:r>
              <a:rPr lang="zh-TW" sz="1800" b="0" i="0" u="sng" strike="noStrike" cap="none" dirty="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https://github.com/KKBO</a:t>
            </a:r>
            <a:r>
              <a:rPr lang="zh-TW" sz="1800" b="0" i="0" u="sng" strike="noStrike" cap="none" dirty="0" smtClean="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X</a:t>
            </a:r>
            <a:endParaRPr lang="zh-TW" sz="1800" b="0" i="0" u="sng" strike="noStrike" cap="none" dirty="0">
              <a:solidFill>
                <a:srgbClr val="0B5394"/>
              </a:solidFill>
              <a:latin typeface="Arial"/>
              <a:ea typeface="Arial"/>
              <a:cs typeface="Arial"/>
              <a:sym typeface="Arial"/>
              <a:hlinkClick r:id="rId3"/>
            </a:endParaRPr>
          </a:p>
        </p:txBody>
      </p:sp>
      <p:pic>
        <p:nvPicPr>
          <p:cNvPr id="106" name="Shape 1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/>
          <p:cNvSpPr/>
          <p:nvPr/>
        </p:nvSpPr>
        <p:spPr>
          <a:xfrm>
            <a:off x="395536" y="548680"/>
            <a:ext cx="5192447" cy="7201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85000"/>
              </a:lnSpc>
              <a:buClr>
                <a:srgbClr val="000000"/>
              </a:buClr>
              <a:buSzPct val="25000"/>
            </a:pPr>
            <a:r>
              <a:rPr lang="zh-TW" altLang="zh-TW" sz="4800" b="1" dirty="0" smtClean="0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關於</a:t>
            </a:r>
            <a:r>
              <a:rPr lang="en-US" altLang="zh-TW" sz="4800" b="1" dirty="0" smtClean="0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IOS</a:t>
            </a:r>
            <a:r>
              <a:rPr lang="zh-TW" altLang="en-US" sz="4800" b="1" dirty="0" smtClean="0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版</a:t>
            </a:r>
            <a:r>
              <a:rPr lang="zh-TW" altLang="zh-TW" sz="4800" b="1" dirty="0" smtClean="0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KKBOX</a:t>
            </a:r>
            <a:endParaRPr lang="zh-TW" altLang="zh-TW" sz="4800" b="1" dirty="0">
              <a:solidFill>
                <a:schemeClr val="accen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79" y="1518200"/>
            <a:ext cx="7766064" cy="4197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57676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479200" y="696786"/>
            <a:ext cx="3883706" cy="99510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專案</a:t>
            </a:r>
            <a:r>
              <a:rPr 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vs </a:t>
            </a:r>
            <a:r>
              <a:rPr 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產品</a:t>
            </a: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1314449" y="1865312"/>
            <a:ext cx="6661151" cy="43005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altLang="zh-TW" dirty="0" smtClean="0">
              <a:latin typeface="Calibri Light"/>
            </a:endParaRPr>
          </a:p>
          <a:p>
            <a:pPr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>
                <a:latin typeface="Calibri Light"/>
              </a:rPr>
              <a:t> 專案：</a:t>
            </a:r>
            <a:endParaRPr lang="en-US" altLang="zh-TW" sz="2800" dirty="0" smtClean="0">
              <a:latin typeface="Calibri Light"/>
            </a:endParaRPr>
          </a:p>
          <a:p>
            <a:pPr marL="0" indent="0">
              <a:buClr>
                <a:schemeClr val="tx2">
                  <a:lumMod val="50000"/>
                  <a:lumOff val="50000"/>
                </a:schemeClr>
              </a:buClr>
              <a:buNone/>
            </a:pPr>
            <a:r>
              <a:rPr lang="en-US" altLang="zh-TW" sz="2800" dirty="0">
                <a:latin typeface="Calibri Light"/>
              </a:rPr>
              <a:t>	</a:t>
            </a:r>
            <a:r>
              <a:rPr lang="zh-TW" altLang="en-US" sz="2800" dirty="0" smtClean="0">
                <a:latin typeface="Calibri Light"/>
              </a:rPr>
              <a:t>依</a:t>
            </a:r>
            <a:r>
              <a:rPr lang="zh-TW" altLang="en-US" sz="2800" dirty="0">
                <a:latin typeface="Calibri Light"/>
              </a:rPr>
              <a:t>客戶需求，在時間</a:t>
            </a:r>
            <a:r>
              <a:rPr lang="zh-TW" altLang="en-US" sz="2800" dirty="0" smtClean="0">
                <a:latin typeface="Calibri Light"/>
              </a:rPr>
              <a:t>內上架，並    </a:t>
            </a:r>
            <a:r>
              <a:rPr lang="en-US" altLang="zh-TW" sz="2800" dirty="0" smtClean="0">
                <a:latin typeface="Calibri Light"/>
              </a:rPr>
              <a:t>	</a:t>
            </a:r>
            <a:r>
              <a:rPr lang="zh-TW" altLang="en-US" sz="2800" dirty="0" smtClean="0">
                <a:latin typeface="Calibri Light"/>
              </a:rPr>
              <a:t>      </a:t>
            </a:r>
            <a:r>
              <a:rPr lang="en-US" altLang="zh-TW" sz="2800" dirty="0" smtClean="0">
                <a:latin typeface="Calibri Light"/>
              </a:rPr>
              <a:t>	</a:t>
            </a:r>
            <a:r>
              <a:rPr lang="zh-TW" altLang="en-US" sz="2800" dirty="0" smtClean="0">
                <a:latin typeface="Calibri Light"/>
              </a:rPr>
              <a:t>給客戶驗收。</a:t>
            </a:r>
            <a:endParaRPr lang="zh-TW" altLang="en-US" sz="2800" dirty="0">
              <a:latin typeface="Calibri Light"/>
            </a:endParaRPr>
          </a:p>
          <a:p>
            <a:endParaRPr lang="zh-TW" altLang="en-US" sz="2800" dirty="0">
              <a:latin typeface="Calibri Light"/>
            </a:endParaRPr>
          </a:p>
          <a:p>
            <a:pPr>
              <a:buClr>
                <a:schemeClr val="tx2">
                  <a:lumMod val="50000"/>
                  <a:lumOff val="50000"/>
                </a:schemeClr>
              </a:buClr>
              <a:buFont typeface="Wingdings" panose="05000000000000000000" pitchFamily="2" charset="2"/>
              <a:buChar char="l"/>
            </a:pPr>
            <a:r>
              <a:rPr lang="zh-TW" altLang="en-US" sz="2800" dirty="0" smtClean="0">
                <a:latin typeface="Calibri Light"/>
              </a:rPr>
              <a:t> 產品：</a:t>
            </a:r>
            <a:endParaRPr lang="en-US" altLang="zh-TW" sz="2800" dirty="0">
              <a:latin typeface="Calibri Light"/>
            </a:endParaRPr>
          </a:p>
          <a:p>
            <a:pPr marL="0" indent="0">
              <a:buClr>
                <a:schemeClr val="tx2">
                  <a:lumMod val="50000"/>
                  <a:lumOff val="50000"/>
                </a:schemeClr>
              </a:buClr>
              <a:buNone/>
            </a:pPr>
            <a:r>
              <a:rPr lang="en-US" altLang="zh-TW" sz="2800" dirty="0" smtClean="0">
                <a:latin typeface="Calibri Light"/>
              </a:rPr>
              <a:t>	</a:t>
            </a:r>
            <a:r>
              <a:rPr lang="zh-TW" altLang="en-US" sz="2800" dirty="0" smtClean="0">
                <a:latin typeface="Calibri Light"/>
              </a:rPr>
              <a:t>客戶</a:t>
            </a:r>
            <a:r>
              <a:rPr lang="zh-TW" altLang="en-US" sz="2800" dirty="0">
                <a:latin typeface="Calibri Light"/>
              </a:rPr>
              <a:t>是所有使用者，</a:t>
            </a:r>
            <a:r>
              <a:rPr lang="zh-TW" altLang="en-US" sz="2800" dirty="0" smtClean="0">
                <a:latin typeface="Calibri Light"/>
              </a:rPr>
              <a:t>使用者總是有</a:t>
            </a:r>
            <a:r>
              <a:rPr lang="en-US" altLang="zh-TW" sz="2800" dirty="0" smtClean="0">
                <a:latin typeface="Calibri Light"/>
              </a:rPr>
              <a:t>	</a:t>
            </a:r>
            <a:r>
              <a:rPr lang="zh-TW" altLang="en-US" sz="2800" dirty="0" smtClean="0">
                <a:latin typeface="Calibri Light"/>
              </a:rPr>
              <a:t>無止盡的要求，胃口越來越大</a:t>
            </a:r>
            <a:r>
              <a:rPr lang="zh-TW" altLang="en-US" sz="2800" dirty="0">
                <a:latin typeface="Calibri Light"/>
              </a:rPr>
              <a:t>，</a:t>
            </a:r>
            <a:r>
              <a:rPr lang="zh-TW" altLang="en-US" sz="2800" dirty="0" smtClean="0">
                <a:latin typeface="Calibri Light"/>
              </a:rPr>
              <a:t>需</a:t>
            </a:r>
            <a:r>
              <a:rPr lang="en-US" altLang="zh-TW" sz="2800" dirty="0" smtClean="0">
                <a:latin typeface="Calibri Light"/>
              </a:rPr>
              <a:t>	</a:t>
            </a:r>
            <a:r>
              <a:rPr lang="zh-TW" altLang="en-US" sz="2800" dirty="0" smtClean="0">
                <a:latin typeface="Calibri Light"/>
              </a:rPr>
              <a:t>要不斷迎合使用者需求。</a:t>
            </a:r>
            <a:endParaRPr lang="en-US" altLang="zh-TW" sz="2800" dirty="0" smtClean="0">
              <a:latin typeface="Calibri Light"/>
            </a:endParaRPr>
          </a:p>
          <a:p>
            <a:pPr marL="0" indent="0">
              <a:buClr>
                <a:schemeClr val="tx2">
                  <a:lumMod val="50000"/>
                  <a:lumOff val="50000"/>
                </a:schemeClr>
              </a:buClr>
              <a:buNone/>
            </a:pPr>
            <a:r>
              <a:rPr lang="en-US" altLang="zh-TW" sz="2800" dirty="0">
                <a:latin typeface="Calibri Light"/>
              </a:rPr>
              <a:t>		</a:t>
            </a:r>
            <a:r>
              <a:rPr lang="zh-TW" altLang="en-US" sz="2800" dirty="0" smtClean="0">
                <a:latin typeface="Calibri Light"/>
              </a:rPr>
              <a:t>版本 </a:t>
            </a:r>
            <a:r>
              <a:rPr lang="en-US" altLang="zh-TW" sz="2800" dirty="0" smtClean="0">
                <a:latin typeface="Calibri Light"/>
              </a:rPr>
              <a:t>1.0</a:t>
            </a:r>
            <a:r>
              <a:rPr lang="zh-TW" altLang="en-US" sz="2800" dirty="0" smtClean="0">
                <a:latin typeface="Calibri Light"/>
              </a:rPr>
              <a:t>→</a:t>
            </a:r>
            <a:r>
              <a:rPr lang="en-US" altLang="zh-TW" sz="2800" dirty="0" smtClean="0">
                <a:latin typeface="Calibri Light"/>
              </a:rPr>
              <a:t>2.0</a:t>
            </a:r>
          </a:p>
        </p:txBody>
      </p:sp>
      <p:pic>
        <p:nvPicPr>
          <p:cNvPr id="4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94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Arial"/>
              <a:buNone/>
            </a:pPr>
            <a:r>
              <a:rPr lang="zh-TW" sz="4800" b="1" i="0" u="none" strike="noStrike" cap="none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軟體品質?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311700" y="2204864"/>
            <a:ext cx="8520600" cy="40861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" marR="0" lvl="0" indent="-9144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Arial"/>
              <a:buNone/>
            </a:pPr>
            <a:endParaRPr sz="2400" b="0" i="0" u="none" strike="noStrike" cap="none" dirty="0">
              <a:solidFill>
                <a:srgbClr val="26262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" marR="0" lvl="0" indent="-9144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25000"/>
              <a:buFont typeface="Arial"/>
              <a:buNone/>
            </a:pPr>
            <a:endParaRPr sz="2400" b="0" i="0" u="none" strike="noStrike" cap="none" dirty="0">
              <a:solidFill>
                <a:srgbClr val="26262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91440" marR="0" lvl="0" indent="-91440" algn="ctr" rtl="0">
              <a:lnSpc>
                <a:spcPct val="85000"/>
              </a:lnSpc>
              <a:spcBef>
                <a:spcPts val="0"/>
              </a:spcBef>
              <a:buClr>
                <a:srgbClr val="262626"/>
              </a:buClr>
              <a:buSzPct val="25000"/>
              <a:buFont typeface="Arial"/>
              <a:buNone/>
            </a:pPr>
            <a:r>
              <a:rPr lang="zh-TW" sz="3000" b="0" i="0" u="none" strike="noStrike" cap="none" dirty="0">
                <a:solidFill>
                  <a:srgbClr val="26262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這就要提到</a:t>
            </a:r>
            <a:r>
              <a:rPr lang="zh-TW" sz="3000" b="1" i="0" u="none" strike="noStrike" cap="none" dirty="0">
                <a:solidFill>
                  <a:srgbClr val="0B539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刷牙理論</a:t>
            </a:r>
            <a:r>
              <a:rPr lang="zh-TW" sz="3000" b="0" i="0" u="none" strike="noStrike" cap="none" dirty="0">
                <a:solidFill>
                  <a:srgbClr val="26262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了...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5627398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94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Arial"/>
              <a:buNone/>
            </a:pPr>
            <a:r>
              <a:rPr lang="zh-TW" sz="4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4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4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48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endParaRPr lang="zh-TW" sz="4800" b="0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1291562" y="538530"/>
            <a:ext cx="8267962" cy="44037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zh-TW" sz="3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               </a:t>
            </a:r>
            <a:r>
              <a:rPr lang="en-US" altLang="zh-TW" sz="3600" dirty="0" smtClean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	</a:t>
            </a:r>
            <a:r>
              <a:rPr lang="zh-TW" sz="3600" b="1" dirty="0" smtClean="0">
                <a:solidFill>
                  <a:srgbClr val="0B539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避免</a:t>
            </a:r>
            <a:r>
              <a:rPr lang="zh-TW" sz="3600" b="1" dirty="0">
                <a:solidFill>
                  <a:srgbClr val="0B539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code改爛!</a:t>
            </a:r>
          </a:p>
          <a:p>
            <a:pPr marL="91440" marR="0" lvl="0" indent="-9144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Arial"/>
              <a:buNone/>
            </a:pPr>
            <a:endParaRPr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TW" b="0" i="0" u="none" strike="noStrike" cap="none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為</a:t>
            </a:r>
            <a:r>
              <a:rPr lang="zh-TW" b="0" i="0" u="none" strike="noStrike" cap="none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新進人員所寫的</a:t>
            </a:r>
            <a:r>
              <a:rPr lang="zh-TW" b="0" i="0" u="none" strike="noStrike" cap="none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3"/>
              </a:rPr>
              <a:t>iOS基本開發</a:t>
            </a:r>
            <a:r>
              <a:rPr lang="zh-TW" b="0" i="0" u="none" strike="noStrike" cap="none" dirty="0" smtClean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  <a:hlinkClick r:id="rId3"/>
              </a:rPr>
              <a:t>教材</a:t>
            </a:r>
            <a:endParaRPr lang="en-US" altLang="zh-TW" b="0" i="0" u="none" strike="noStrike" cap="none" dirty="0" smtClean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0" i="0" u="sng" strike="noStrike" cap="none" dirty="0">
              <a:solidFill>
                <a:srgbClr val="1155CC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lvl="0" indent="-91440">
              <a:buSzPct val="25000"/>
              <a:buNone/>
            </a:pPr>
            <a:r>
              <a:rPr lang="zh-TW" b="0" i="0" u="none" strike="noStrike" cap="none" dirty="0">
                <a:solidFill>
                  <a:srgbClr val="26262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寫文件的原因...</a:t>
            </a:r>
            <a:r>
              <a:rPr lang="zh-TW" b="0" i="0" u="none" strike="noStrike" cap="none" dirty="0" smtClean="0">
                <a:solidFill>
                  <a:srgbClr val="262626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.</a:t>
            </a:r>
            <a:r>
              <a:rPr lang="zh-TW" altLang="en-US" dirty="0">
                <a:latin typeface="Microsoft JhengHei"/>
                <a:ea typeface="Microsoft JhengHei"/>
                <a:cs typeface="Microsoft JhengHei"/>
                <a:sym typeface="Microsoft JhengHei"/>
              </a:rPr>
              <a:t>積積公德</a:t>
            </a:r>
            <a:endParaRPr lang="zh-TW" b="0" i="0" u="none" strike="noStrike" cap="none" dirty="0">
              <a:solidFill>
                <a:srgbClr val="262626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0" name="Shape 120"/>
          <p:cNvSpPr txBox="1"/>
          <p:nvPr/>
        </p:nvSpPr>
        <p:spPr>
          <a:xfrm>
            <a:off x="303777" y="589143"/>
            <a:ext cx="8520599" cy="94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lang="zh-TW" sz="4800" b="1" i="0" u="none" strike="noStrike" cap="none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團隊目標</a:t>
            </a:r>
          </a:p>
        </p:txBody>
      </p:sp>
      <p:pic>
        <p:nvPicPr>
          <p:cNvPr id="121" name="Shape 1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8430"/>
            <a:ext cx="9144000" cy="230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48854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zh-TW" b="1">
                <a:latin typeface="Microsoft JhengHei"/>
                <a:ea typeface="Microsoft JhengHei"/>
                <a:cs typeface="Microsoft JhengHei"/>
                <a:sym typeface="Microsoft JhengHei"/>
              </a:rPr>
              <a:t>公司最注重的原則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zh-TW" sz="3600" dirty="0">
                <a:solidFill>
                  <a:srgbClr val="E69138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                       </a:t>
            </a:r>
          </a:p>
          <a:p>
            <a:pPr marL="3200400" lvl="0" indent="45720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zh-TW" sz="3600" b="1" dirty="0">
                <a:solidFill>
                  <a:srgbClr val="0B539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DRM</a:t>
            </a:r>
            <a:r>
              <a:rPr lang="zh-TW" sz="3600" dirty="0">
                <a:solidFill>
                  <a:srgbClr val="0B539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</a:p>
          <a:p>
            <a:pPr marL="0" lvl="0" indent="387350" algn="ctr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zh-TW" sz="3600" dirty="0">
                <a:solidFill>
                  <a:srgbClr val="0B5394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(Digital Right Management)</a:t>
            </a:r>
          </a:p>
        </p:txBody>
      </p: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454171" y="4404261"/>
            <a:ext cx="505138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zh-TW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 </a:t>
            </a:r>
            <a:r>
              <a:rPr kumimoji="0" lang="zh-TW" altLang="zh-TW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微軟正黑體" panose="020B0604030504040204" pitchFamily="34" charset="-120"/>
              </a:rPr>
              <a:t>保證歌曲不能被散布</a:t>
            </a:r>
            <a:endParaRPr lang="en-US" altLang="zh-TW" sz="2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軟正黑體" panose="020B0604030504040204" pitchFamily="34" charset="-120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TW" sz="24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altLang="zh-TW" sz="24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規定</a:t>
            </a:r>
            <a:r>
              <a:rPr lang="zh-TW" altLang="zh-TW" sz="2400" dirty="0">
                <a:latin typeface="Microsoft JhengHei"/>
                <a:ea typeface="Microsoft JhengHei"/>
                <a:cs typeface="Microsoft JhengHei"/>
                <a:sym typeface="Microsoft JhengHei"/>
              </a:rPr>
              <a:t>歌曲只能複製一份，不能</a:t>
            </a:r>
            <a:r>
              <a:rPr lang="zh-TW" altLang="zh-TW" sz="24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拷貝</a:t>
            </a:r>
            <a:endParaRPr lang="en-US" altLang="zh-TW" sz="2400" dirty="0" smtClean="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zh-TW" sz="2400" dirty="0"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altLang="zh-TW" sz="24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加</a:t>
            </a:r>
            <a:r>
              <a:rPr lang="zh-TW" altLang="zh-TW" sz="2400" dirty="0">
                <a:latin typeface="Microsoft JhengHei"/>
                <a:ea typeface="Microsoft JhengHei"/>
                <a:cs typeface="Microsoft JhengHei"/>
                <a:sym typeface="Microsoft JhengHei"/>
              </a:rPr>
              <a:t>密演算法</a:t>
            </a:r>
            <a:endParaRPr kumimoji="0" lang="zh-TW" altLang="zh-TW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43100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943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Arial"/>
              <a:buNone/>
            </a:pPr>
            <a:r>
              <a:rPr lang="zh-TW" altLang="en-US" sz="4800" b="1" i="0" u="none" strike="noStrike" cap="none" dirty="0" smtClean="0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開發</a:t>
            </a:r>
            <a:r>
              <a:rPr lang="zh-TW" sz="4800" b="1" i="0" u="none" strike="noStrike" cap="none" dirty="0" smtClean="0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流程</a:t>
            </a:r>
            <a:endParaRPr lang="zh-TW" sz="4800" b="1" i="0" u="none" strike="noStrike" cap="none" dirty="0">
              <a:solidFill>
                <a:schemeClr val="accen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553" y="6110266"/>
            <a:ext cx="1867236" cy="67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圖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283" y="1536565"/>
            <a:ext cx="7977432" cy="447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54477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都會">
  <a:themeElements>
    <a:clrScheme name="都會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自訂 1">
      <a:majorFont>
        <a:latin typeface="Lucida Console"/>
        <a:ea typeface="微軟正黑體"/>
        <a:cs typeface=""/>
      </a:majorFont>
      <a:minorFont>
        <a:latin typeface="Calibri Light"/>
        <a:ea typeface="微軟正黑體"/>
        <a:cs typeface=""/>
      </a:minorFont>
    </a:fontScheme>
    <a:fmtScheme name="都會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music1</Template>
  <TotalTime>639</TotalTime>
  <Words>1524</Words>
  <Application>Microsoft Office PowerPoint</Application>
  <PresentationFormat>如螢幕大小 (4:3)</PresentationFormat>
  <Paragraphs>259</Paragraphs>
  <Slides>26</Slides>
  <Notes>25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8" baseType="lpstr">
      <vt:lpstr>Calibri Light</vt:lpstr>
      <vt:lpstr>Calibri</vt:lpstr>
      <vt:lpstr>微軟正黑體</vt:lpstr>
      <vt:lpstr>Trebuchet MS</vt:lpstr>
      <vt:lpstr>微軟正黑體</vt:lpstr>
      <vt:lpstr>新細明體</vt:lpstr>
      <vt:lpstr>Candara</vt:lpstr>
      <vt:lpstr>Open Sans</vt:lpstr>
      <vt:lpstr>Arial</vt:lpstr>
      <vt:lpstr>Wingdings</vt:lpstr>
      <vt:lpstr>Lucida Console</vt:lpstr>
      <vt:lpstr>都會</vt:lpstr>
      <vt:lpstr>iOS Team Development  &amp; Maintenance Procedure </vt:lpstr>
      <vt:lpstr>受訪人</vt:lpstr>
      <vt:lpstr>KKBOX簡介</vt:lpstr>
      <vt:lpstr>PowerPoint 簡報</vt:lpstr>
      <vt:lpstr>專案 vs 產品</vt:lpstr>
      <vt:lpstr>軟體品質?</vt:lpstr>
      <vt:lpstr>  </vt:lpstr>
      <vt:lpstr>公司最注重的原則</vt:lpstr>
      <vt:lpstr>開發流程</vt:lpstr>
      <vt:lpstr>PowerPoint 簡報</vt:lpstr>
      <vt:lpstr>Maintenance of iOS team</vt:lpstr>
      <vt:lpstr>KKOBX維護方向</vt:lpstr>
      <vt:lpstr>測試項目</vt:lpstr>
      <vt:lpstr>KKOBX維護三大重點</vt:lpstr>
      <vt:lpstr>Code Review</vt:lpstr>
      <vt:lpstr>Code Review-白箱測試</vt:lpstr>
      <vt:lpstr>Code Review-白箱測試</vt:lpstr>
      <vt:lpstr>AAA原則實例：貪食蛇</vt:lpstr>
      <vt:lpstr>Code Review-黑箱測試</vt:lpstr>
      <vt:lpstr>靜態分析</vt:lpstr>
      <vt:lpstr>靜態分析工具</vt:lpstr>
      <vt:lpstr>單元測試</vt:lpstr>
      <vt:lpstr>單元測試</vt:lpstr>
      <vt:lpstr>PowerPoint 簡報</vt:lpstr>
      <vt:lpstr>PowerPoint 簡報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KKBOX參訪</dc:title>
  <dc:creator>Pink Fang</dc:creator>
  <cp:lastModifiedBy>蔡和容</cp:lastModifiedBy>
  <cp:revision>42</cp:revision>
  <dcterms:modified xsi:type="dcterms:W3CDTF">2016-06-06T06:03:25Z</dcterms:modified>
</cp:coreProperties>
</file>